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421" r:id="rId2"/>
    <p:sldId id="326" r:id="rId3"/>
    <p:sldId id="330" r:id="rId4"/>
    <p:sldId id="392" r:id="rId5"/>
    <p:sldId id="394" r:id="rId6"/>
    <p:sldId id="395" r:id="rId7"/>
    <p:sldId id="396" r:id="rId8"/>
    <p:sldId id="399" r:id="rId9"/>
    <p:sldId id="411" r:id="rId10"/>
    <p:sldId id="410" r:id="rId11"/>
    <p:sldId id="400" r:id="rId12"/>
    <p:sldId id="402" r:id="rId13"/>
    <p:sldId id="404" r:id="rId14"/>
    <p:sldId id="408" r:id="rId15"/>
    <p:sldId id="407" r:id="rId16"/>
    <p:sldId id="405" r:id="rId17"/>
    <p:sldId id="406" r:id="rId18"/>
    <p:sldId id="412" r:id="rId19"/>
    <p:sldId id="413" r:id="rId20"/>
    <p:sldId id="415" r:id="rId21"/>
    <p:sldId id="416" r:id="rId22"/>
    <p:sldId id="418" r:id="rId23"/>
    <p:sldId id="419" r:id="rId24"/>
    <p:sldId id="420" r:id="rId25"/>
    <p:sldId id="374" r:id="rId26"/>
    <p:sldId id="260" r:id="rId27"/>
  </p:sldIdLst>
  <p:sldSz cx="12192000" cy="6858000"/>
  <p:notesSz cx="6858000" cy="9144000"/>
  <p:embeddedFontLst>
    <p:embeddedFont>
      <p:font typeface="等线" pitchFamily="2" charset="-122"/>
      <p:regular r:id="rId28"/>
      <p:bold r:id="rId29"/>
    </p:embeddedFont>
    <p:embeddedFont>
      <p:font typeface="Microsoft YaHei UI" pitchFamily="34" charset="-122"/>
      <p:regular r:id="rId30"/>
      <p:bold r:id="rId31"/>
    </p:embeddedFont>
    <p:embeddedFont>
      <p:font typeface="Microsoft YaHei Bold" charset="-122"/>
      <p:regular r:id="rId32"/>
      <p:bold r:id="rId33"/>
    </p:embeddedFont>
    <p:embeddedFont>
      <p:font typeface="微软雅黑" pitchFamily="34" charset="-122"/>
      <p:regular r:id="rId34"/>
      <p:bold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1267EF"/>
    <a:srgbClr val="00A1DA"/>
    <a:srgbClr val="00A7E2"/>
    <a:srgbClr val="0094C8"/>
    <a:srgbClr val="0F4EED"/>
    <a:srgbClr val="1145ED"/>
    <a:srgbClr val="2F88F1"/>
    <a:srgbClr val="0D46EC"/>
    <a:srgbClr val="578E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84" d="100"/>
          <a:sy n="84" d="100"/>
        </p:scale>
        <p:origin x="-336" y="-23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6E3D-84B4-4BF0-B6B3-13FEBFA05C7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DD5C7BA3-6556-4371-8650-51DD5A5CB031}" type="datetimeFigureOut">
              <a:rPr lang="zh-CN" altLang="en-US" smtClean="0"/>
              <a:t>2022/11/8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defRPr>
            </a:lvl1pPr>
          </a:lstStyle>
          <a:p>
            <a:fld id="{98CB6E3D-84B4-4BF0-B6B3-13FEBFA05C70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思源宋体 CN" panose="02020400000000000000" pitchFamily="18" charset="-122"/>
          <a:ea typeface="思源宋体 CN" panose="02020400000000000000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_3"/>
          <p:cNvSpPr/>
          <p:nvPr/>
        </p:nvSpPr>
        <p:spPr>
          <a:xfrm>
            <a:off x="2745585" y="2941006"/>
            <a:ext cx="6720109" cy="830997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zh-CN" altLang="en-US" sz="4800" b="1" dirty="0" smtClean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微软雅黑"/>
                <a:ea typeface="微软雅黑"/>
                <a:sym typeface="微软雅黑"/>
              </a:rPr>
              <a:t>任务</a:t>
            </a:r>
            <a:r>
              <a:rPr lang="en-US" altLang="zh-CN" sz="4800" b="1" dirty="0" smtClean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微软雅黑"/>
                <a:ea typeface="微软雅黑"/>
                <a:sym typeface="微软雅黑"/>
              </a:rPr>
              <a:t>2</a:t>
            </a:r>
            <a:r>
              <a:rPr lang="zh-CN" altLang="en-US" sz="4800" b="1" dirty="0" smtClean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微软雅黑"/>
                <a:ea typeface="微软雅黑"/>
                <a:sym typeface="微软雅黑"/>
              </a:rPr>
              <a:t>：建立第一个网页</a:t>
            </a:r>
            <a:endParaRPr lang="zh-CN" altLang="en-US" sz="4800" b="1" dirty="0">
              <a:solidFill>
                <a:schemeClr val="bg1"/>
              </a:solidFill>
              <a:effectLst>
                <a:glow>
                  <a:prstClr val="white"/>
                </a:glow>
              </a:effectLst>
              <a:latin typeface="微软雅黑"/>
              <a:ea typeface="微软雅黑"/>
              <a:sym typeface="微软雅黑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0855743" y="373246"/>
            <a:ext cx="670764" cy="180000"/>
            <a:chOff x="445673" y="447674"/>
            <a:chExt cx="670764" cy="180000"/>
          </a:xfrm>
        </p:grpSpPr>
        <p:sp>
          <p:nvSpPr>
            <p:cNvPr id="15" name="椭圆 14"/>
            <p:cNvSpPr/>
            <p:nvPr/>
          </p:nvSpPr>
          <p:spPr>
            <a:xfrm>
              <a:off x="445673" y="447674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91055" y="447674"/>
              <a:ext cx="180000" cy="180000"/>
            </a:xfrm>
            <a:prstGeom prst="ellipse">
              <a:avLst/>
            </a:prstGeom>
            <a:solidFill>
              <a:srgbClr val="578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936437" y="447674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 flipV="1">
            <a:off x="706074" y="5827059"/>
            <a:ext cx="181976" cy="955386"/>
            <a:chOff x="371475" y="4200525"/>
            <a:chExt cx="211094" cy="1108258"/>
          </a:xfrm>
        </p:grpSpPr>
        <p:sp>
          <p:nvSpPr>
            <p:cNvPr id="21" name="等腰三角形 20"/>
            <p:cNvSpPr/>
            <p:nvPr/>
          </p:nvSpPr>
          <p:spPr>
            <a:xfrm>
              <a:off x="371475" y="420052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2" name="等腰三角形 21"/>
            <p:cNvSpPr/>
            <p:nvPr/>
          </p:nvSpPr>
          <p:spPr>
            <a:xfrm>
              <a:off x="371475" y="443209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371475" y="466366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371475" y="489523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>
              <a:off x="371475" y="512680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0" name="加号 29"/>
          <p:cNvSpPr/>
          <p:nvPr/>
        </p:nvSpPr>
        <p:spPr>
          <a:xfrm>
            <a:off x="11108055" y="6304915"/>
            <a:ext cx="289560" cy="300990"/>
          </a:xfrm>
          <a:prstGeom prst="mathPlus">
            <a:avLst>
              <a:gd name="adj1" fmla="val 1277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/>
              <a:ea typeface="微软雅黑"/>
              <a:sym typeface="微软雅黑"/>
            </a:endParaRPr>
          </a:p>
        </p:txBody>
      </p:sp>
      <p:pic>
        <p:nvPicPr>
          <p:cNvPr id="4" name="图片 3" descr="logo_b_h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990" y="1160780"/>
            <a:ext cx="2020570" cy="353695"/>
          </a:xfrm>
          <a:prstGeom prst="rect">
            <a:avLst/>
          </a:prstGeom>
        </p:spPr>
      </p:pic>
      <p:pic>
        <p:nvPicPr>
          <p:cNvPr id="6" name="图片 5" descr="机电新校徽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9660" y="1139825"/>
            <a:ext cx="2680335" cy="61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6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语法规范</a:t>
            </a:r>
          </a:p>
          <a:p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60"/>
            <a:ext cx="10620983" cy="48929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的书写格式（建议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）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所有标记及其属性、属性值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都使用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英文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小写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属性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值加上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英文双引号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标记只能嵌套或并列，不能交叉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3689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457575" y="2722245"/>
            <a:ext cx="1428115" cy="1412875"/>
            <a:chOff x="5770091" y="1130928"/>
            <a:chExt cx="1837018" cy="1816598"/>
          </a:xfrm>
        </p:grpSpPr>
        <p:sp>
          <p:nvSpPr>
            <p:cNvPr id="14" name="椭圆 13"/>
            <p:cNvSpPr/>
            <p:nvPr/>
          </p:nvSpPr>
          <p:spPr>
            <a:xfrm>
              <a:off x="5770091" y="1130928"/>
              <a:ext cx="1816598" cy="1816598"/>
            </a:xfrm>
            <a:prstGeom prst="ellipse">
              <a:avLst/>
            </a:prstGeom>
            <a:gradFill>
              <a:gsLst>
                <a:gs pos="100000">
                  <a:srgbClr val="0D46EC"/>
                </a:gs>
                <a:gs pos="35000">
                  <a:srgbClr val="00B0F0"/>
                </a:gs>
              </a:gsLst>
              <a:lin ang="36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762000" sx="95000" sy="95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8000" kern="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790511" y="1428078"/>
              <a:ext cx="1816598" cy="1304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b="1" kern="0" noProof="0" dirty="0" smtClean="0">
                  <a:solidFill>
                    <a:schemeClr val="bg1"/>
                  </a:solidFill>
                  <a:latin typeface="微软雅黑"/>
                  <a:ea typeface="微软雅黑"/>
                  <a:sym typeface="微软雅黑"/>
                </a:rPr>
                <a:t>3</a:t>
              </a:r>
              <a:endParaRPr kumimoji="0" lang="en-US" altLang="zh-CN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103778" y="3013456"/>
            <a:ext cx="59662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4400" b="1" dirty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</a:p>
        </p:txBody>
      </p:sp>
    </p:spTree>
    <p:extLst>
      <p:ext uri="{BB962C8B-B14F-4D97-AF65-F5344CB8AC3E}">
        <p14:creationId xmlns:p14="http://schemas.microsoft.com/office/powerpoint/2010/main" val="313472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609600" y="1232888"/>
            <a:ext cx="5293784" cy="39320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!</a:t>
            </a:r>
            <a:r>
              <a:rPr lang="en-US" altLang="zh-CN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doctype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文档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类型声明&gt;                     </a:t>
            </a:r>
            <a:endParaRPr lang="zh-CN" altLang="en-US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/>
            </a:endParaRPr>
          </a:p>
          <a:p>
            <a:pPr marL="0" indent="0">
              <a:buFont typeface="Wingdings" pitchFamily="2" charset="2"/>
              <a:buNone/>
              <a:defRPr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html&gt;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&lt;head&gt;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    &lt;!-- 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设置字符编码、标题等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--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&gt;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/>
            </a:endParaRPr>
          </a:p>
          <a:p>
            <a:pPr marL="0" indent="0">
              <a:buFont typeface="Wingdings" pitchFamily="2" charset="2"/>
              <a:buNone/>
              <a:defRPr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head&gt;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&lt;body&gt;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    &lt;!-- 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设置显示在浏览器中的内容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--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body&gt;</a:t>
            </a:r>
          </a:p>
          <a:p>
            <a:pPr marL="0" indent="0">
              <a:buFont typeface="Wingdings" pitchFamily="2" charset="2"/>
              <a:buNone/>
              <a:defRPr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&lt;/html&gt;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/>
            </a:endParaRP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707" y="1187493"/>
            <a:ext cx="5400000" cy="3932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412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705289" cy="5405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HTML5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的基本结构主要包括：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&lt;!</a:t>
            </a:r>
            <a:r>
              <a:rPr lang="en-US" altLang="zh-CN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doctype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文档类型声明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根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head&gt;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头部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body&gt;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主体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9870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2" y="1118759"/>
            <a:ext cx="10173510" cy="5405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(1</a:t>
            </a: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) 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&lt;!</a:t>
            </a:r>
            <a:r>
              <a:rPr lang="en-US" altLang="zh-CN" sz="2000" dirty="0" err="1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doctype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文档类型声明</a:t>
            </a:r>
            <a:endParaRPr lang="en-US" altLang="zh-CN" sz="2000" dirty="0" smtClean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位于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文档的最前面，用于向浏览器说明当前文档使用哪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种标准规范。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只有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在开头处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使用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&lt;!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doctype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声明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，浏览器才能将该网页作为有效的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文档，并按指定的文档类型进行解析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1530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160540" cy="5405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</a:t>
            </a: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2) &lt;html&gt;&lt;/html&gt;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&lt;html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标记位于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&lt;!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doctype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之后，也称为根标记，用于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告知浏览器其自身是一个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 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标志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着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文档的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开始，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&lt;/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标志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着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文档的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结束，在它们之间的是文档的头部和主体内容。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0015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(3) &lt;head</a:t>
            </a: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&gt;&lt;/head&gt;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&lt;head&gt;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标记用于定义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文档的头部信息，也称为头部标记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，紧跟在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&lt;html&gt;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标记之后，主要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用来封装其他位于文档头部的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标记，例如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&lt;title&gt;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&lt;meta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等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一个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文档只能有一对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&lt;head&gt;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</a:rPr>
              <a:t>&lt;title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用于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定义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HTML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文档的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标题，即给网页取一个名字，必须位于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&lt;head&gt;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标记之内。一个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文档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只能有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一对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&lt;title&gt;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标记。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&lt;meta&gt;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是一个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单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，用于设置网页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的关键字（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帮助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网页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被搜索引擎收录）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、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字符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编码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等。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一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HTML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文档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可以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有多个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&lt;meta&gt;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，但必须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位于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&lt;head&gt;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之内。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86698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文档的基本结构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(4) &lt;body</a:t>
            </a: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&gt;&lt;/body&gt;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&lt;body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标记用于定义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文档所要显示的内容，也称为主体标记。浏览器中显示的所有文本、图像、音频和视频等信息都必须位于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&lt;body&gt;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标记内，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&lt;body&gt;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标记中的信息才是最终展示给用户看的。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一个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只能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包含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一对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&lt;body&gt;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，且位于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&lt;head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之后，与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&lt;head&gt;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标记是并列关系。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0610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457575" y="2722245"/>
            <a:ext cx="1428115" cy="1412875"/>
            <a:chOff x="5770091" y="1130928"/>
            <a:chExt cx="1837018" cy="1816598"/>
          </a:xfrm>
        </p:grpSpPr>
        <p:sp>
          <p:nvSpPr>
            <p:cNvPr id="14" name="椭圆 13"/>
            <p:cNvSpPr/>
            <p:nvPr/>
          </p:nvSpPr>
          <p:spPr>
            <a:xfrm>
              <a:off x="5770091" y="1130928"/>
              <a:ext cx="1816598" cy="1816598"/>
            </a:xfrm>
            <a:prstGeom prst="ellipse">
              <a:avLst/>
            </a:prstGeom>
            <a:gradFill>
              <a:gsLst>
                <a:gs pos="100000">
                  <a:srgbClr val="0D46EC"/>
                </a:gs>
                <a:gs pos="35000">
                  <a:srgbClr val="00B0F0"/>
                </a:gs>
              </a:gsLst>
              <a:lin ang="36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762000" sx="95000" sy="95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8000" kern="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790511" y="1428078"/>
              <a:ext cx="1816598" cy="1304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b="1" kern="0" dirty="0">
                  <a:solidFill>
                    <a:schemeClr val="bg1"/>
                  </a:solidFill>
                  <a:latin typeface="微软雅黑"/>
                  <a:ea typeface="微软雅黑"/>
                  <a:sym typeface="微软雅黑"/>
                </a:rPr>
                <a:t>4</a:t>
              </a:r>
              <a:endParaRPr kumimoji="0" lang="en-US" altLang="zh-CN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103778" y="3013456"/>
            <a:ext cx="53437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4400" b="1" dirty="0">
              <a:solidFill>
                <a:schemeClr val="bg1"/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196228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(1) 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标题标记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960206" y="2967778"/>
            <a:ext cx="4320116" cy="3277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  <a:extLst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body&gt;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&lt;h1&gt;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一级标题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&lt;/h1&gt;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&lt;h2&gt;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二级标题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&lt;/h2&gt;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&lt;h3&gt;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三级标题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&lt;/h3&gt;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&lt;h4&gt;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四级标题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&lt;/h4&gt;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&lt;h5&gt;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五级标题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&lt;/h5&gt;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    &lt;h6&gt;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六级标题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&lt;/h6&gt;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&lt;/body&gt;</a:t>
            </a: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为了使网页更具有语义化，我们经常会在页面中用到标题标记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HTML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提供了 </a:t>
            </a:r>
            <a:r>
              <a:rPr lang="en-US" altLang="zh-CN" sz="20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6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个等级的网页标题，并且</a:t>
            </a:r>
            <a:r>
              <a:rPr lang="zh-CN" altLang="en-US" sz="2000" dirty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依据重要性递减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。</a:t>
            </a:r>
          </a:p>
        </p:txBody>
      </p:sp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170" y="2888025"/>
            <a:ext cx="4401449" cy="35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582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_3"/>
          <p:cNvSpPr/>
          <p:nvPr/>
        </p:nvSpPr>
        <p:spPr>
          <a:xfrm>
            <a:off x="861848" y="765810"/>
            <a:ext cx="10468303" cy="76944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400" b="1" dirty="0" smtClean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任务描述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>
                  <a:prstClr val="white"/>
                </a:glow>
              </a:effectLst>
              <a:uLnTx/>
              <a:uFillTx/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3736" y="4267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latin typeface="微软雅黑"/>
              <a:ea typeface="微软雅黑"/>
              <a:sym typeface="微软雅黑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0646" y="1971473"/>
            <a:ext cx="469520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打开</a:t>
            </a:r>
            <a:r>
              <a:rPr lang="zh-CN" altLang="en-US" sz="240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上个任务中的关于我们页面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，使用</a:t>
            </a:r>
            <a:r>
              <a:rPr lang="zh-CN" altLang="en-US" sz="240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记事本建立</a:t>
            </a:r>
            <a:r>
              <a:rPr lang="en-US" altLang="zh-CN" sz="240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40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基本结构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，完成如右图</a:t>
            </a:r>
            <a:r>
              <a:rPr lang="zh-CN" altLang="en-US" sz="240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所示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效果。</a:t>
            </a:r>
            <a:endParaRPr lang="zh-CN" altLang="en-US" sz="2400" dirty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</p:txBody>
      </p:sp>
      <p:pic>
        <p:nvPicPr>
          <p:cNvPr id="1026" name="图片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690" y="2095347"/>
            <a:ext cx="5760000" cy="3683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754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(2) 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段落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&lt;p&gt;&lt;/p&gt;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语法：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&lt;p&gt;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段落内容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&lt;/p&gt;</a:t>
            </a:r>
          </a:p>
        </p:txBody>
      </p:sp>
      <p:sp>
        <p:nvSpPr>
          <p:cNvPr id="2" name="矩形 1"/>
          <p:cNvSpPr/>
          <p:nvPr/>
        </p:nvSpPr>
        <p:spPr>
          <a:xfrm>
            <a:off x="1057072" y="2596783"/>
            <a:ext cx="4805464" cy="23052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&lt;body&gt;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    &lt;p align="left"&gt;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春眠不觉晓，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&lt;/p&gt;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    &lt;p align="center"&gt;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处处闻啼鸟。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&lt;/p&gt;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    &lt;p align="right"&gt;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夜来风雨声，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&lt;/p&gt;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    &lt;p&gt;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花落知多少。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&lt;/p&gt;</a:t>
            </a:r>
          </a:p>
          <a:p>
            <a:pPr>
              <a:lnSpc>
                <a:spcPct val="90000"/>
              </a:lnSpc>
              <a:spcBef>
                <a:spcPts val="1000"/>
              </a:spcBef>
              <a:buFont typeface="Wingdings" pitchFamily="2" charset="2"/>
              <a:buNone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/>
              </a:rPr>
              <a:t>&lt;/body&gt;</a:t>
            </a:r>
          </a:p>
        </p:txBody>
      </p:sp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0" y="2492276"/>
            <a:ext cx="5348852" cy="253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933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(3) 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换行标记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 err="1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br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&gt;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在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HTML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中，一个段落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&lt;p&gt;&lt;/p&gt;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中的文字会从左到右依次排列，直到浏览器窗口的最右端才自动换行。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如果希望某段文本强制换行显示，就需要使用换行标签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br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特点： </a:t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</a:b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br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是单标记。 </a:t>
            </a:r>
            <a:b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</a:b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br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是强制换行，而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&lt;p&gt;&lt;/p&gt;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中的文字会根据浏览器窗口的大小自动换行。</a:t>
            </a:r>
          </a:p>
        </p:txBody>
      </p:sp>
    </p:spTree>
    <p:extLst>
      <p:ext uri="{BB962C8B-B14F-4D97-AF65-F5344CB8AC3E}">
        <p14:creationId xmlns:p14="http://schemas.microsoft.com/office/powerpoint/2010/main" val="57603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(4) 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水平线标记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 err="1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h</a:t>
            </a:r>
            <a:r>
              <a:rPr lang="en-US" altLang="zh-CN" sz="2000" dirty="0" err="1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r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&gt;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1884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hr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有以下属性：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hr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 color=“red” width=“50%” align=“left” size=“3”&gt;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注意：在实际工作中并不建议使用以上属性，最好通过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CSS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样式进行设置。</a:t>
            </a:r>
          </a:p>
        </p:txBody>
      </p:sp>
    </p:spTree>
    <p:extLst>
      <p:ext uri="{BB962C8B-B14F-4D97-AF65-F5344CB8AC3E}">
        <p14:creationId xmlns:p14="http://schemas.microsoft.com/office/powerpoint/2010/main" val="208665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(5) 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文本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格式化标记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3731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加粗：       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&lt;b&gt;...&lt;/b&gt; 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加粗强调：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&lt;strong&gt;...&lt;/strong&gt;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斜体：       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&lt;i&gt;...&lt;/i&gt;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斜体强调：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em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&gt;...&lt;/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em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&gt;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&lt;small&gt;...&lt;/small&gt;  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小文本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&lt;sub&gt;...&lt;/sub&gt;      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下标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&lt;sup&gt;...&lt;/sup&gt;      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上标</a:t>
            </a:r>
          </a:p>
        </p:txBody>
      </p:sp>
    </p:spTree>
    <p:extLst>
      <p:ext uri="{BB962C8B-B14F-4D97-AF65-F5344CB8AC3E}">
        <p14:creationId xmlns:p14="http://schemas.microsoft.com/office/powerpoint/2010/main" val="168654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文本控制标记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59"/>
            <a:ext cx="10672864" cy="54960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(6) 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特殊字符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矩形 2"/>
          <p:cNvSpPr>
            <a:spLocks noChangeArrowheads="1"/>
          </p:cNvSpPr>
          <p:nvPr/>
        </p:nvSpPr>
        <p:spPr bwMode="auto">
          <a:xfrm>
            <a:off x="960206" y="1797386"/>
            <a:ext cx="9408583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一般以“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&amp;”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开始，以“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;”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结束，中间不能有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Arial" charset="0"/>
              </a:rPr>
              <a:t>空格。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Arial" charset="0"/>
            </a:endParaRPr>
          </a:p>
        </p:txBody>
      </p:sp>
      <p:graphicFrame>
        <p:nvGraphicFramePr>
          <p:cNvPr id="9" name="表格 5">
            <a:extLst>
              <a:ext uri="{FF2B5EF4-FFF2-40B4-BE49-F238E27FC236}">
                <a16:creationId xmlns:a16="http://schemas.microsoft.com/office/drawing/2014/main" xmlns="" id="{8E187DBA-5964-BBBF-0D04-18EF53191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76524"/>
              </p:ext>
            </p:extLst>
          </p:nvPr>
        </p:nvGraphicFramePr>
        <p:xfrm>
          <a:off x="1039332" y="2440977"/>
          <a:ext cx="586126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0495">
                  <a:extLst>
                    <a:ext uri="{9D8B030D-6E8A-4147-A177-3AD203B41FA5}">
                      <a16:colId xmlns:a16="http://schemas.microsoft.com/office/drawing/2014/main" xmlns="" val="1821089014"/>
                    </a:ext>
                  </a:extLst>
                </a:gridCol>
                <a:gridCol w="1555531">
                  <a:extLst>
                    <a:ext uri="{9D8B030D-6E8A-4147-A177-3AD203B41FA5}">
                      <a16:colId xmlns:a16="http://schemas.microsoft.com/office/drawing/2014/main" xmlns="" val="1394024686"/>
                    </a:ext>
                  </a:extLst>
                </a:gridCol>
                <a:gridCol w="2785242">
                  <a:extLst>
                    <a:ext uri="{9D8B030D-6E8A-4147-A177-3AD203B41FA5}">
                      <a16:colId xmlns:a16="http://schemas.microsoft.com/office/drawing/2014/main" xmlns="" val="32992752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宋体 CN" panose="02020400000000000000"/>
                        </a:rPr>
                        <a:t>转义符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宋体 CN" panose="02020400000000000000"/>
                        </a:rPr>
                        <a:t>显示结果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思源宋体 CN" panose="02020400000000000000"/>
                        </a:rPr>
                        <a:t>描 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7799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</a:t>
                      </a:r>
                      <a:r>
                        <a:rPr lang="en-US" altLang="zh-CN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lt</a:t>
                      </a:r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&lt;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小于号或显示标记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6409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</a:t>
                      </a:r>
                      <a:r>
                        <a:rPr lang="en-US" altLang="zh-CN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gt</a:t>
                      </a:r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&gt;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大于号或显示标记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23133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&amp;amp;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可用于显示其它特殊字符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6551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</a:t>
                      </a:r>
                      <a:r>
                        <a:rPr lang="en-US" altLang="zh-CN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quot</a:t>
                      </a:r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"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引号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48917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&amp;reg;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®</a:t>
                      </a:r>
                      <a:endParaRPr lang="zh-CN" altLang="en-US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已注册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46959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&amp;copy;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©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版权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43202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&amp;trade;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商标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79950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&amp;</a:t>
                      </a:r>
                      <a:r>
                        <a:rPr lang="en-US" altLang="zh-CN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nbsp</a:t>
                      </a:r>
                      <a:r>
                        <a:rPr lang="en-US" altLang="zh-CN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;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空格符</a:t>
                      </a:r>
                      <a:endParaRPr lang="zh-CN" altLang="en-US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97264779"/>
                  </a:ext>
                </a:extLst>
              </a:tr>
            </a:tbl>
          </a:graphicData>
        </a:graphic>
      </p:graphicFrame>
      <p:sp>
        <p:nvSpPr>
          <p:cNvPr id="10" name="矩形 2"/>
          <p:cNvSpPr>
            <a:spLocks noChangeArrowheads="1"/>
          </p:cNvSpPr>
          <p:nvPr/>
        </p:nvSpPr>
        <p:spPr bwMode="auto">
          <a:xfrm>
            <a:off x="984623" y="5978791"/>
            <a:ext cx="82571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itchFamily="34" charset="-122"/>
                <a:sym typeface="Arial" charset="0"/>
              </a:rPr>
              <a:t>重点记住：</a:t>
            </a:r>
            <a:r>
              <a:rPr lang="zh-CN" altLang="en-US" dirty="0">
                <a:solidFill>
                  <a:srgbClr val="00B0F0"/>
                </a:solidFill>
                <a:ea typeface="微软雅黑" pitchFamily="34" charset="-122"/>
                <a:sym typeface="Arial" charset="0"/>
              </a:rPr>
              <a:t>空格 、大于号、 小于号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itchFamily="34" charset="-122"/>
                <a:sym typeface="Arial" charset="0"/>
              </a:rPr>
              <a:t>， 其余的使用很少，有需要查阅即可。</a:t>
            </a:r>
          </a:p>
        </p:txBody>
      </p:sp>
    </p:spTree>
    <p:extLst>
      <p:ext uri="{BB962C8B-B14F-4D97-AF65-F5344CB8AC3E}">
        <p14:creationId xmlns:p14="http://schemas.microsoft.com/office/powerpoint/2010/main" val="329513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_3"/>
          <p:cNvSpPr/>
          <p:nvPr/>
        </p:nvSpPr>
        <p:spPr>
          <a:xfrm>
            <a:off x="861848" y="765810"/>
            <a:ext cx="10468303" cy="76944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Microsoft YaHei UI" pitchFamily="34" charset="-122"/>
                <a:ea typeface="Microsoft YaHei UI" pitchFamily="34" charset="-122"/>
                <a:cs typeface="Microsoft YaHei Bold" panose="020B0703020204020201" charset="-122"/>
              </a:rPr>
              <a:t>任务实现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>
                  <a:prstClr val="white"/>
                </a:glow>
              </a:effectLst>
              <a:uLnTx/>
              <a:uFillTx/>
              <a:latin typeface="Microsoft YaHei UI" pitchFamily="34" charset="-122"/>
              <a:ea typeface="Microsoft YaHei UI" pitchFamily="34" charset="-122"/>
              <a:cs typeface="Microsoft YaHei Bold" panose="020B0703020204020201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3736" y="4267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05" y="1574160"/>
            <a:ext cx="5386387" cy="5148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图片 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704" y="2322767"/>
            <a:ext cx="5481637" cy="350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412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0855743" y="373246"/>
            <a:ext cx="670764" cy="180000"/>
            <a:chOff x="445673" y="447674"/>
            <a:chExt cx="670764" cy="180000"/>
          </a:xfrm>
        </p:grpSpPr>
        <p:sp>
          <p:nvSpPr>
            <p:cNvPr id="15" name="椭圆 14"/>
            <p:cNvSpPr/>
            <p:nvPr/>
          </p:nvSpPr>
          <p:spPr>
            <a:xfrm>
              <a:off x="445673" y="447674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91055" y="447674"/>
              <a:ext cx="180000" cy="180000"/>
            </a:xfrm>
            <a:prstGeom prst="ellipse">
              <a:avLst/>
            </a:prstGeom>
            <a:solidFill>
              <a:srgbClr val="578E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936437" y="447674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 flipV="1">
            <a:off x="706074" y="5827059"/>
            <a:ext cx="181976" cy="955386"/>
            <a:chOff x="371475" y="4200525"/>
            <a:chExt cx="211094" cy="1108258"/>
          </a:xfrm>
        </p:grpSpPr>
        <p:sp>
          <p:nvSpPr>
            <p:cNvPr id="21" name="等腰三角形 20"/>
            <p:cNvSpPr/>
            <p:nvPr/>
          </p:nvSpPr>
          <p:spPr>
            <a:xfrm>
              <a:off x="371475" y="420052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2" name="等腰三角形 21"/>
            <p:cNvSpPr/>
            <p:nvPr/>
          </p:nvSpPr>
          <p:spPr>
            <a:xfrm>
              <a:off x="371475" y="443209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371475" y="466366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371475" y="489523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>
              <a:off x="371475" y="5126805"/>
              <a:ext cx="211094" cy="1819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2" name="_3"/>
          <p:cNvSpPr/>
          <p:nvPr/>
        </p:nvSpPr>
        <p:spPr>
          <a:xfrm>
            <a:off x="3989518" y="2474086"/>
            <a:ext cx="4232249" cy="144655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uLnTx/>
                <a:uFillTx/>
                <a:latin typeface="微软雅黑"/>
                <a:ea typeface="微软雅黑"/>
                <a:sym typeface="微软雅黑"/>
              </a:rPr>
              <a:t>Thanks</a:t>
            </a:r>
            <a:endParaRPr kumimoji="0" lang="zh-CN" altLang="en-US" sz="8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>
                  <a:prstClr val="white"/>
                </a:glow>
              </a:effectLst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6" name="加号 5"/>
          <p:cNvSpPr/>
          <p:nvPr/>
        </p:nvSpPr>
        <p:spPr>
          <a:xfrm>
            <a:off x="11108055" y="6304915"/>
            <a:ext cx="289560" cy="300990"/>
          </a:xfrm>
          <a:prstGeom prst="mathPlus">
            <a:avLst>
              <a:gd name="adj1" fmla="val 1277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/>
              <a:ea typeface="微软雅黑"/>
              <a:sym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8" b="7808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_3"/>
          <p:cNvSpPr/>
          <p:nvPr/>
        </p:nvSpPr>
        <p:spPr>
          <a:xfrm>
            <a:off x="861848" y="765810"/>
            <a:ext cx="10468303" cy="76944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4400" b="1" dirty="0" smtClean="0">
                <a:solidFill>
                  <a:schemeClr val="bg1"/>
                </a:solidFill>
                <a:effectLst>
                  <a:glow>
                    <a:prstClr val="white"/>
                  </a:glow>
                </a:effectLst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Contents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glow>
                  <a:prstClr val="white"/>
                </a:glow>
              </a:effectLst>
              <a:uLnTx/>
              <a:uFillTx/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3736" y="4267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latin typeface="微软雅黑"/>
              <a:ea typeface="微软雅黑"/>
              <a:sym typeface="微软雅黑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47217" y="2172508"/>
            <a:ext cx="89883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	HTML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的发展</a:t>
            </a:r>
          </a:p>
          <a:p>
            <a:endParaRPr lang="en-US" altLang="zh-CN" sz="2800" b="1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r>
              <a:rPr lang="en-US" altLang="zh-CN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	HTML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语法规范</a:t>
            </a:r>
          </a:p>
          <a:p>
            <a:endParaRPr lang="en-US" altLang="zh-CN" sz="2800" b="1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r>
              <a:rPr lang="en-US" altLang="zh-CN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	HTML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文档的基本结构</a:t>
            </a:r>
            <a:endParaRPr lang="en-US" altLang="zh-CN" sz="2800" b="1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endParaRPr lang="zh-CN" altLang="en-US" sz="2800" b="1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r>
              <a:rPr lang="en-US" altLang="zh-CN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	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文本控制</a:t>
            </a:r>
            <a:r>
              <a:rPr lang="zh-CN" altLang="en-US" sz="2800" b="1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标记</a:t>
            </a:r>
            <a:endParaRPr lang="en-US" altLang="zh-CN" sz="2800" b="1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  <a:p>
            <a:endParaRPr lang="en-US" altLang="zh-CN" sz="2800" dirty="0" smtClean="0">
              <a:solidFill>
                <a:schemeClr val="bg1"/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643947" y="2072665"/>
            <a:ext cx="720000" cy="720000"/>
          </a:xfrm>
          <a:prstGeom prst="ellipse">
            <a:avLst/>
          </a:prstGeom>
          <a:gradFill>
            <a:gsLst>
              <a:gs pos="100000">
                <a:srgbClr val="0D46EC"/>
              </a:gs>
              <a:gs pos="35000">
                <a:srgbClr val="00B0F0"/>
              </a:gs>
            </a:gsLst>
            <a:lin ang="36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8" name="文本框 35"/>
          <p:cNvSpPr txBox="1"/>
          <p:nvPr/>
        </p:nvSpPr>
        <p:spPr>
          <a:xfrm>
            <a:off x="1667537" y="2171055"/>
            <a:ext cx="67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rPr>
              <a:t>1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640707" y="2944900"/>
            <a:ext cx="720000" cy="720000"/>
          </a:xfrm>
          <a:prstGeom prst="ellipse">
            <a:avLst/>
          </a:prstGeom>
          <a:gradFill>
            <a:gsLst>
              <a:gs pos="100000">
                <a:srgbClr val="0D46EC"/>
              </a:gs>
              <a:gs pos="35000">
                <a:srgbClr val="00B0F0"/>
              </a:gs>
            </a:gsLst>
            <a:lin ang="36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3" name="文本框 35"/>
          <p:cNvSpPr txBox="1"/>
          <p:nvPr/>
        </p:nvSpPr>
        <p:spPr>
          <a:xfrm>
            <a:off x="1664297" y="3043290"/>
            <a:ext cx="67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2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637467" y="3804165"/>
            <a:ext cx="720000" cy="720000"/>
          </a:xfrm>
          <a:prstGeom prst="ellipse">
            <a:avLst/>
          </a:prstGeom>
          <a:gradFill>
            <a:gsLst>
              <a:gs pos="100000">
                <a:srgbClr val="0D46EC"/>
              </a:gs>
              <a:gs pos="35000">
                <a:srgbClr val="00B0F0"/>
              </a:gs>
            </a:gsLst>
            <a:lin ang="36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5" name="文本框 35"/>
          <p:cNvSpPr txBox="1"/>
          <p:nvPr/>
        </p:nvSpPr>
        <p:spPr>
          <a:xfrm>
            <a:off x="1661057" y="3902555"/>
            <a:ext cx="67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 noProof="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3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634227" y="4682885"/>
            <a:ext cx="720000" cy="720000"/>
          </a:xfrm>
          <a:prstGeom prst="ellipse">
            <a:avLst/>
          </a:prstGeom>
          <a:gradFill>
            <a:gsLst>
              <a:gs pos="100000">
                <a:srgbClr val="0D46EC"/>
              </a:gs>
              <a:gs pos="35000">
                <a:srgbClr val="00B0F0"/>
              </a:gs>
            </a:gsLst>
            <a:lin ang="36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  <p:sp>
        <p:nvSpPr>
          <p:cNvPr id="17" name="文本框 35"/>
          <p:cNvSpPr txBox="1"/>
          <p:nvPr/>
        </p:nvSpPr>
        <p:spPr>
          <a:xfrm>
            <a:off x="1657817" y="4807215"/>
            <a:ext cx="672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b="1" kern="0" dirty="0" smtClean="0">
                <a:solidFill>
                  <a:schemeClr val="bg1"/>
                </a:solidFill>
                <a:latin typeface="微软雅黑"/>
                <a:ea typeface="微软雅黑"/>
                <a:sym typeface="微软雅黑"/>
              </a:rPr>
              <a:t>4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25846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457575" y="2722245"/>
            <a:ext cx="1428115" cy="1412875"/>
            <a:chOff x="5770091" y="1130928"/>
            <a:chExt cx="1837018" cy="1816598"/>
          </a:xfrm>
        </p:grpSpPr>
        <p:sp>
          <p:nvSpPr>
            <p:cNvPr id="14" name="椭圆 13"/>
            <p:cNvSpPr/>
            <p:nvPr/>
          </p:nvSpPr>
          <p:spPr>
            <a:xfrm>
              <a:off x="5770091" y="1130928"/>
              <a:ext cx="1816598" cy="1816598"/>
            </a:xfrm>
            <a:prstGeom prst="ellipse">
              <a:avLst/>
            </a:prstGeom>
            <a:gradFill>
              <a:gsLst>
                <a:gs pos="100000">
                  <a:srgbClr val="0D46EC"/>
                </a:gs>
                <a:gs pos="35000">
                  <a:srgbClr val="00B0F0"/>
                </a:gs>
              </a:gsLst>
              <a:lin ang="36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762000" sx="95000" sy="95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8000" kern="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790511" y="1428078"/>
              <a:ext cx="1816598" cy="1304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b="1" kern="0" dirty="0">
                  <a:solidFill>
                    <a:schemeClr val="bg1"/>
                  </a:solidFill>
                  <a:latin typeface="微软雅黑"/>
                  <a:ea typeface="微软雅黑"/>
                  <a:sym typeface="微软雅黑"/>
                </a:rPr>
                <a:t>1</a:t>
              </a:r>
              <a:endParaRPr kumimoji="0" lang="en-US" altLang="zh-CN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103778" y="3013456"/>
            <a:ext cx="53437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的发展</a:t>
            </a:r>
            <a:endParaRPr lang="en-US" altLang="zh-CN" sz="4400" b="1" dirty="0">
              <a:solidFill>
                <a:schemeClr val="bg1"/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6852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的发展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60"/>
            <a:ext cx="10620983" cy="5738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（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Hyper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Text Markup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Language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，超文本标记语言）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903052" y="5084321"/>
            <a:ext cx="104912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</a:rPr>
              <a:t>HTML5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是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HTML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的最新版本。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0" name="Freeform 143"/>
          <p:cNvSpPr>
            <a:spLocks noEditPoints="1"/>
          </p:cNvSpPr>
          <p:nvPr/>
        </p:nvSpPr>
        <p:spPr bwMode="auto">
          <a:xfrm>
            <a:off x="4556805" y="2531613"/>
            <a:ext cx="1301499" cy="1153878"/>
          </a:xfrm>
          <a:custGeom>
            <a:avLst/>
            <a:gdLst>
              <a:gd name="T0" fmla="*/ 151 w 157"/>
              <a:gd name="T1" fmla="*/ 59 h 145"/>
              <a:gd name="T2" fmla="*/ 130 w 157"/>
              <a:gd name="T3" fmla="*/ 41 h 145"/>
              <a:gd name="T4" fmla="*/ 110 w 157"/>
              <a:gd name="T5" fmla="*/ 23 h 145"/>
              <a:gd name="T6" fmla="*/ 88 w 157"/>
              <a:gd name="T7" fmla="*/ 5 h 145"/>
              <a:gd name="T8" fmla="*/ 69 w 157"/>
              <a:gd name="T9" fmla="*/ 5 h 145"/>
              <a:gd name="T10" fmla="*/ 47 w 157"/>
              <a:gd name="T11" fmla="*/ 23 h 145"/>
              <a:gd name="T12" fmla="*/ 27 w 157"/>
              <a:gd name="T13" fmla="*/ 41 h 145"/>
              <a:gd name="T14" fmla="*/ 6 w 157"/>
              <a:gd name="T15" fmla="*/ 59 h 145"/>
              <a:gd name="T16" fmla="*/ 9 w 157"/>
              <a:gd name="T17" fmla="*/ 68 h 145"/>
              <a:gd name="T18" fmla="*/ 21 w 157"/>
              <a:gd name="T19" fmla="*/ 68 h 145"/>
              <a:gd name="T20" fmla="*/ 21 w 157"/>
              <a:gd name="T21" fmla="*/ 139 h 145"/>
              <a:gd name="T22" fmla="*/ 27 w 157"/>
              <a:gd name="T23" fmla="*/ 145 h 145"/>
              <a:gd name="T24" fmla="*/ 38 w 157"/>
              <a:gd name="T25" fmla="*/ 145 h 145"/>
              <a:gd name="T26" fmla="*/ 38 w 157"/>
              <a:gd name="T27" fmla="*/ 81 h 145"/>
              <a:gd name="T28" fmla="*/ 71 w 157"/>
              <a:gd name="T29" fmla="*/ 81 h 145"/>
              <a:gd name="T30" fmla="*/ 71 w 157"/>
              <a:gd name="T31" fmla="*/ 145 h 145"/>
              <a:gd name="T32" fmla="*/ 130 w 157"/>
              <a:gd name="T33" fmla="*/ 145 h 145"/>
              <a:gd name="T34" fmla="*/ 136 w 157"/>
              <a:gd name="T35" fmla="*/ 139 h 145"/>
              <a:gd name="T36" fmla="*/ 136 w 157"/>
              <a:gd name="T37" fmla="*/ 68 h 145"/>
              <a:gd name="T38" fmla="*/ 148 w 157"/>
              <a:gd name="T39" fmla="*/ 68 h 145"/>
              <a:gd name="T40" fmla="*/ 151 w 157"/>
              <a:gd name="T41" fmla="*/ 59 h 145"/>
              <a:gd name="T42" fmla="*/ 118 w 157"/>
              <a:gd name="T43" fmla="*/ 97 h 145"/>
              <a:gd name="T44" fmla="*/ 89 w 157"/>
              <a:gd name="T45" fmla="*/ 97 h 145"/>
              <a:gd name="T46" fmla="*/ 89 w 157"/>
              <a:gd name="T47" fmla="*/ 72 h 145"/>
              <a:gd name="T48" fmla="*/ 118 w 157"/>
              <a:gd name="T49" fmla="*/ 72 h 145"/>
              <a:gd name="T50" fmla="*/ 118 w 157"/>
              <a:gd name="T51" fmla="*/ 97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7" h="145">
                <a:moveTo>
                  <a:pt x="151" y="59"/>
                </a:moveTo>
                <a:cubicBezTo>
                  <a:pt x="130" y="41"/>
                  <a:pt x="130" y="41"/>
                  <a:pt x="130" y="41"/>
                </a:cubicBezTo>
                <a:cubicBezTo>
                  <a:pt x="124" y="36"/>
                  <a:pt x="115" y="28"/>
                  <a:pt x="110" y="23"/>
                </a:cubicBezTo>
                <a:cubicBezTo>
                  <a:pt x="88" y="5"/>
                  <a:pt x="88" y="5"/>
                  <a:pt x="88" y="5"/>
                </a:cubicBezTo>
                <a:cubicBezTo>
                  <a:pt x="83" y="0"/>
                  <a:pt x="74" y="0"/>
                  <a:pt x="69" y="5"/>
                </a:cubicBezTo>
                <a:cubicBezTo>
                  <a:pt x="47" y="23"/>
                  <a:pt x="47" y="23"/>
                  <a:pt x="47" y="23"/>
                </a:cubicBezTo>
                <a:cubicBezTo>
                  <a:pt x="42" y="28"/>
                  <a:pt x="33" y="36"/>
                  <a:pt x="27" y="41"/>
                </a:cubicBezTo>
                <a:cubicBezTo>
                  <a:pt x="6" y="59"/>
                  <a:pt x="6" y="59"/>
                  <a:pt x="6" y="59"/>
                </a:cubicBezTo>
                <a:cubicBezTo>
                  <a:pt x="0" y="64"/>
                  <a:pt x="2" y="68"/>
                  <a:pt x="9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21" y="142"/>
                  <a:pt x="24" y="145"/>
                  <a:pt x="27" y="145"/>
                </a:cubicBezTo>
                <a:cubicBezTo>
                  <a:pt x="38" y="145"/>
                  <a:pt x="38" y="145"/>
                  <a:pt x="38" y="145"/>
                </a:cubicBezTo>
                <a:cubicBezTo>
                  <a:pt x="38" y="81"/>
                  <a:pt x="38" y="81"/>
                  <a:pt x="38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145"/>
                  <a:pt x="71" y="145"/>
                  <a:pt x="71" y="145"/>
                </a:cubicBezTo>
                <a:cubicBezTo>
                  <a:pt x="130" y="145"/>
                  <a:pt x="130" y="145"/>
                  <a:pt x="130" y="145"/>
                </a:cubicBezTo>
                <a:cubicBezTo>
                  <a:pt x="134" y="145"/>
                  <a:pt x="136" y="142"/>
                  <a:pt x="136" y="139"/>
                </a:cubicBezTo>
                <a:cubicBezTo>
                  <a:pt x="136" y="68"/>
                  <a:pt x="136" y="68"/>
                  <a:pt x="136" y="68"/>
                </a:cubicBezTo>
                <a:cubicBezTo>
                  <a:pt x="148" y="68"/>
                  <a:pt x="148" y="68"/>
                  <a:pt x="148" y="68"/>
                </a:cubicBezTo>
                <a:cubicBezTo>
                  <a:pt x="155" y="68"/>
                  <a:pt x="157" y="64"/>
                  <a:pt x="151" y="59"/>
                </a:cubicBezTo>
                <a:close/>
                <a:moveTo>
                  <a:pt x="118" y="97"/>
                </a:moveTo>
                <a:cubicBezTo>
                  <a:pt x="89" y="97"/>
                  <a:pt x="89" y="97"/>
                  <a:pt x="89" y="97"/>
                </a:cubicBezTo>
                <a:cubicBezTo>
                  <a:pt x="89" y="72"/>
                  <a:pt x="89" y="72"/>
                  <a:pt x="89" y="72"/>
                </a:cubicBezTo>
                <a:cubicBezTo>
                  <a:pt x="118" y="72"/>
                  <a:pt x="118" y="72"/>
                  <a:pt x="118" y="72"/>
                </a:cubicBezTo>
                <a:lnTo>
                  <a:pt x="118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62544" tIns="81272" rIns="162544" bIns="81272" numCol="1" anchor="t" anchorCtr="0" compatLnSpc="1"/>
          <a:lstStyle/>
          <a:p>
            <a:endParaRPr lang="en-US" sz="2400" dirty="0">
              <a:latin typeface="微软雅黑"/>
              <a:ea typeface="微软雅黑"/>
              <a:sym typeface="微软雅黑"/>
            </a:endParaRPr>
          </a:p>
        </p:txBody>
      </p:sp>
      <p:grpSp>
        <p:nvGrpSpPr>
          <p:cNvPr id="11" name="组合 10"/>
          <p:cNvGrpSpPr>
            <a:grpSpLocks/>
          </p:cNvGrpSpPr>
          <p:nvPr/>
        </p:nvGrpSpPr>
        <p:grpSpPr bwMode="auto">
          <a:xfrm>
            <a:off x="868165" y="2001407"/>
            <a:ext cx="1661025" cy="2057400"/>
            <a:chOff x="2119529" y="2469244"/>
            <a:chExt cx="2071746" cy="2565464"/>
          </a:xfrm>
        </p:grpSpPr>
        <p:grpSp>
          <p:nvGrpSpPr>
            <p:cNvPr id="12" name="组合 47"/>
            <p:cNvGrpSpPr>
              <a:grpSpLocks/>
            </p:cNvGrpSpPr>
            <p:nvPr/>
          </p:nvGrpSpPr>
          <p:grpSpPr bwMode="auto">
            <a:xfrm>
              <a:off x="2203485" y="2469244"/>
              <a:ext cx="1914992" cy="2565464"/>
              <a:chOff x="3321930" y="2059583"/>
              <a:chExt cx="2139185" cy="3291918"/>
            </a:xfrm>
          </p:grpSpPr>
          <p:sp>
            <p:nvSpPr>
              <p:cNvPr id="14" name="五边形 13"/>
              <p:cNvSpPr/>
              <p:nvPr/>
            </p:nvSpPr>
            <p:spPr>
              <a:xfrm>
                <a:off x="3415289" y="2059583"/>
                <a:ext cx="1944216" cy="650255"/>
              </a:xfrm>
              <a:prstGeom prst="homePlat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8575"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3321930" y="3192450"/>
                <a:ext cx="2139185" cy="2159051"/>
              </a:xfrm>
              <a:prstGeom prst="round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dirty="0"/>
              </a:p>
            </p:txBody>
          </p:sp>
          <p:grpSp>
            <p:nvGrpSpPr>
              <p:cNvPr id="16" name="组合 51"/>
              <p:cNvGrpSpPr>
                <a:grpSpLocks/>
              </p:cNvGrpSpPr>
              <p:nvPr/>
            </p:nvGrpSpPr>
            <p:grpSpPr bwMode="auto">
              <a:xfrm>
                <a:off x="4182816" y="2723128"/>
                <a:ext cx="409163" cy="738055"/>
                <a:chOff x="4252755" y="2291080"/>
                <a:chExt cx="409163" cy="738055"/>
              </a:xfrm>
            </p:grpSpPr>
            <p:grpSp>
              <p:nvGrpSpPr>
                <p:cNvPr id="17" name="组合 53"/>
                <p:cNvGrpSpPr>
                  <a:grpSpLocks/>
                </p:cNvGrpSpPr>
                <p:nvPr/>
              </p:nvGrpSpPr>
              <p:grpSpPr bwMode="auto">
                <a:xfrm>
                  <a:off x="4252755" y="2291080"/>
                  <a:ext cx="409163" cy="738055"/>
                  <a:chOff x="4252755" y="2291080"/>
                  <a:chExt cx="409163" cy="738055"/>
                </a:xfrm>
              </p:grpSpPr>
              <p:sp>
                <p:nvSpPr>
                  <p:cNvPr id="21" name="矩形 20"/>
                  <p:cNvSpPr/>
                  <p:nvPr/>
                </p:nvSpPr>
                <p:spPr>
                  <a:xfrm>
                    <a:off x="4409780" y="2290490"/>
                    <a:ext cx="90686" cy="419111"/>
                  </a:xfrm>
                  <a:prstGeom prst="rect">
                    <a:avLst/>
                  </a:prstGeom>
                  <a:gradFill flip="none" rotWithShape="1">
                    <a:gsLst>
                      <a:gs pos="49000">
                        <a:schemeClr val="bg1">
                          <a:lumMod val="85000"/>
                        </a:schemeClr>
                      </a:gs>
                      <a:gs pos="9000">
                        <a:schemeClr val="bg1">
                          <a:lumMod val="50000"/>
                        </a:schemeClr>
                      </a:gs>
                      <a:gs pos="98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2" name="椭圆 21"/>
                  <p:cNvSpPr/>
                  <p:nvPr/>
                </p:nvSpPr>
                <p:spPr>
                  <a:xfrm>
                    <a:off x="4252740" y="2620698"/>
                    <a:ext cx="409191" cy="408951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zh-CN" altLang="en-US"/>
                  </a:p>
                </p:txBody>
              </p:sp>
            </p:grpSp>
            <p:grpSp>
              <p:nvGrpSpPr>
                <p:cNvPr id="18" name="组合 54"/>
                <p:cNvGrpSpPr>
                  <a:grpSpLocks/>
                </p:cNvGrpSpPr>
                <p:nvPr/>
              </p:nvGrpSpPr>
              <p:grpSpPr bwMode="auto">
                <a:xfrm rot="1267204">
                  <a:off x="4309455" y="2671937"/>
                  <a:ext cx="301040" cy="301040"/>
                  <a:chOff x="3518404" y="1580443"/>
                  <a:chExt cx="1276350" cy="1276350"/>
                </a:xfrm>
              </p:grpSpPr>
              <p:sp>
                <p:nvSpPr>
                  <p:cNvPr id="19" name="椭圆 18"/>
                  <p:cNvSpPr/>
                  <p:nvPr/>
                </p:nvSpPr>
                <p:spPr bwMode="auto">
                  <a:xfrm>
                    <a:off x="3518404" y="1580443"/>
                    <a:ext cx="1276350" cy="1276350"/>
                  </a:xfrm>
                  <a:prstGeom prst="ellipse">
                    <a:avLst/>
                  </a:prstGeom>
                  <a:solidFill>
                    <a:schemeClr val="accent3">
                      <a:lumMod val="40000"/>
                      <a:lumOff val="60000"/>
                    </a:schemeClr>
                  </a:solidFill>
                  <a:ln w="6350">
                    <a:solidFill>
                      <a:schemeClr val="accent3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/>
                  </a:p>
                </p:txBody>
              </p:sp>
              <p:sp>
                <p:nvSpPr>
                  <p:cNvPr id="20" name="椭圆 19"/>
                  <p:cNvSpPr/>
                  <p:nvPr/>
                </p:nvSpPr>
                <p:spPr bwMode="auto">
                  <a:xfrm rot="20122633">
                    <a:off x="3967121" y="2518968"/>
                    <a:ext cx="768980" cy="301543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bg1">
                          <a:alpha val="5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  <a:alpha val="12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  <a:alpha val="0"/>
                        </a:schemeClr>
                      </a:gs>
                    </a:gsLst>
                    <a:path path="shape">
                      <a:fillToRect l="50000" t="50000" r="50000" b="50000"/>
                    </a:path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/>
                  </a:p>
                </p:txBody>
              </p:sp>
            </p:grpSp>
          </p:grpSp>
        </p:grpSp>
        <p:sp>
          <p:nvSpPr>
            <p:cNvPr id="13" name="矩形 48"/>
            <p:cNvSpPr>
              <a:spLocks noChangeArrowheads="1"/>
            </p:cNvSpPr>
            <p:nvPr/>
          </p:nvSpPr>
          <p:spPr bwMode="auto">
            <a:xfrm>
              <a:off x="2119529" y="3698074"/>
              <a:ext cx="2071746" cy="8059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en-US" altLang="zh-CN" sz="1200" dirty="0" smtClean="0"/>
                <a:t>1993</a:t>
              </a:r>
              <a:r>
                <a:rPr lang="zh-CN" altLang="zh-CN" sz="1200" dirty="0"/>
                <a:t>年</a:t>
              </a:r>
              <a:r>
                <a:rPr lang="en-US" altLang="zh-CN" sz="1200" dirty="0"/>
                <a:t>6</a:t>
              </a:r>
              <a:r>
                <a:rPr lang="zh-CN" altLang="zh-CN" sz="1200" dirty="0"/>
                <a:t>月作为互联网工程工作小组（</a:t>
              </a:r>
              <a:r>
                <a:rPr lang="en-US" altLang="zh-CN" sz="1200" dirty="0"/>
                <a:t>IETF</a:t>
              </a:r>
              <a:r>
                <a:rPr lang="zh-CN" altLang="zh-CN" sz="1200" dirty="0"/>
                <a:t>）工作草案发布</a:t>
              </a:r>
              <a:r>
                <a:rPr lang="zh-CN" altLang="en-US" sz="1200" dirty="0"/>
                <a:t>。</a:t>
              </a:r>
            </a:p>
          </p:txBody>
        </p:sp>
      </p:grpSp>
      <p:grpSp>
        <p:nvGrpSpPr>
          <p:cNvPr id="23" name="组合 22"/>
          <p:cNvGrpSpPr>
            <a:grpSpLocks/>
          </p:cNvGrpSpPr>
          <p:nvPr/>
        </p:nvGrpSpPr>
        <p:grpSpPr bwMode="auto">
          <a:xfrm>
            <a:off x="2685456" y="1996509"/>
            <a:ext cx="1465004" cy="2055813"/>
            <a:chOff x="5478030" y="1984139"/>
            <a:chExt cx="1465950" cy="2055549"/>
          </a:xfrm>
        </p:grpSpPr>
        <p:grpSp>
          <p:nvGrpSpPr>
            <p:cNvPr id="24" name="组合 72"/>
            <p:cNvGrpSpPr>
              <a:grpSpLocks/>
            </p:cNvGrpSpPr>
            <p:nvPr/>
          </p:nvGrpSpPr>
          <p:grpSpPr bwMode="auto">
            <a:xfrm>
              <a:off x="5478030" y="1984139"/>
              <a:ext cx="1394725" cy="2055549"/>
              <a:chOff x="2287060" y="2470230"/>
              <a:chExt cx="1740042" cy="2564478"/>
            </a:xfrm>
          </p:grpSpPr>
          <p:grpSp>
            <p:nvGrpSpPr>
              <p:cNvPr id="26" name="组合 73"/>
              <p:cNvGrpSpPr>
                <a:grpSpLocks/>
              </p:cNvGrpSpPr>
              <p:nvPr/>
            </p:nvGrpSpPr>
            <p:grpSpPr bwMode="auto">
              <a:xfrm>
                <a:off x="2287060" y="2470230"/>
                <a:ext cx="1740042" cy="2564478"/>
                <a:chOff x="3415289" y="2060848"/>
                <a:chExt cx="1943753" cy="3290653"/>
              </a:xfrm>
            </p:grpSpPr>
            <p:sp>
              <p:nvSpPr>
                <p:cNvPr id="28" name="五边形 27"/>
                <p:cNvSpPr/>
                <p:nvPr/>
              </p:nvSpPr>
              <p:spPr>
                <a:xfrm>
                  <a:off x="3415289" y="2060848"/>
                  <a:ext cx="1943753" cy="647967"/>
                </a:xfrm>
                <a:prstGeom prst="homePlat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28575">
                  <a:solidFill>
                    <a:schemeClr val="bg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29" name="圆角矩形 28"/>
                <p:cNvSpPr/>
                <p:nvPr/>
              </p:nvSpPr>
              <p:spPr>
                <a:xfrm>
                  <a:off x="3450710" y="3191613"/>
                  <a:ext cx="1908332" cy="2159888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dirty="0"/>
                </a:p>
              </p:txBody>
            </p:sp>
            <p:grpSp>
              <p:nvGrpSpPr>
                <p:cNvPr id="30" name="组合 77"/>
                <p:cNvGrpSpPr>
                  <a:grpSpLocks/>
                </p:cNvGrpSpPr>
                <p:nvPr/>
              </p:nvGrpSpPr>
              <p:grpSpPr bwMode="auto">
                <a:xfrm>
                  <a:off x="4182816" y="2723128"/>
                  <a:ext cx="409163" cy="738055"/>
                  <a:chOff x="4252755" y="2291080"/>
                  <a:chExt cx="409163" cy="738055"/>
                </a:xfrm>
              </p:grpSpPr>
              <p:grpSp>
                <p:nvGrpSpPr>
                  <p:cNvPr id="33" name="组合 79"/>
                  <p:cNvGrpSpPr>
                    <a:grpSpLocks/>
                  </p:cNvGrpSpPr>
                  <p:nvPr/>
                </p:nvGrpSpPr>
                <p:grpSpPr bwMode="auto">
                  <a:xfrm>
                    <a:off x="4252755" y="2291080"/>
                    <a:ext cx="409163" cy="738055"/>
                    <a:chOff x="4252755" y="2291080"/>
                    <a:chExt cx="409163" cy="738055"/>
                  </a:xfrm>
                </p:grpSpPr>
                <p:sp>
                  <p:nvSpPr>
                    <p:cNvPr id="37" name="矩形 36"/>
                    <p:cNvSpPr/>
                    <p:nvPr/>
                  </p:nvSpPr>
                  <p:spPr>
                    <a:xfrm>
                      <a:off x="4410614" y="2292013"/>
                      <a:ext cx="88554" cy="416731"/>
                    </a:xfrm>
                    <a:prstGeom prst="rect">
                      <a:avLst/>
                    </a:prstGeom>
                    <a:gradFill flip="none" rotWithShape="1">
                      <a:gsLst>
                        <a:gs pos="49000">
                          <a:schemeClr val="bg1">
                            <a:lumMod val="85000"/>
                          </a:schemeClr>
                        </a:gs>
                        <a:gs pos="9000">
                          <a:schemeClr val="bg1">
                            <a:lumMod val="50000"/>
                          </a:schemeClr>
                        </a:gs>
                        <a:gs pos="9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38" name="椭圆 37"/>
                    <p:cNvSpPr/>
                    <p:nvPr/>
                  </p:nvSpPr>
                  <p:spPr>
                    <a:xfrm>
                      <a:off x="4253430" y="2619807"/>
                      <a:ext cx="400706" cy="409109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</p:grpSp>
              <p:grpSp>
                <p:nvGrpSpPr>
                  <p:cNvPr id="34" name="组合 80"/>
                  <p:cNvGrpSpPr>
                    <a:grpSpLocks/>
                  </p:cNvGrpSpPr>
                  <p:nvPr/>
                </p:nvGrpSpPr>
                <p:grpSpPr bwMode="auto">
                  <a:xfrm rot="1267204">
                    <a:off x="4309455" y="2671937"/>
                    <a:ext cx="301040" cy="301040"/>
                    <a:chOff x="3518404" y="1580443"/>
                    <a:chExt cx="1276350" cy="1276350"/>
                  </a:xfrm>
                </p:grpSpPr>
                <p:sp>
                  <p:nvSpPr>
                    <p:cNvPr id="35" name="椭圆 34"/>
                    <p:cNvSpPr/>
                    <p:nvPr/>
                  </p:nvSpPr>
                  <p:spPr bwMode="auto">
                    <a:xfrm>
                      <a:off x="3518404" y="1580443"/>
                      <a:ext cx="1276350" cy="1276350"/>
                    </a:xfrm>
                    <a:prstGeom prst="ellipse">
                      <a:avLst/>
                    </a:prstGeom>
                    <a:solidFill>
                      <a:schemeClr val="accent3">
                        <a:lumMod val="40000"/>
                        <a:lumOff val="60000"/>
                      </a:schemeClr>
                    </a:solidFill>
                    <a:ln w="635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36" name="椭圆 35"/>
                    <p:cNvSpPr/>
                    <p:nvPr/>
                  </p:nvSpPr>
                  <p:spPr bwMode="auto">
                    <a:xfrm rot="20122633">
                      <a:off x="3928946" y="2565336"/>
                      <a:ext cx="769674" cy="258564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1">
                            <a:alpha val="55000"/>
                          </a:schemeClr>
                        </a:gs>
                        <a:gs pos="50000">
                          <a:schemeClr val="bg1">
                            <a:shade val="67500"/>
                            <a:satMod val="115000"/>
                            <a:alpha val="12000"/>
                          </a:schemeClr>
                        </a:gs>
                        <a:gs pos="100000">
                          <a:schemeClr val="bg1">
                            <a:shade val="100000"/>
                            <a:satMod val="115000"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</p:grpSp>
            </p:grpSp>
            <p:sp>
              <p:nvSpPr>
                <p:cNvPr id="31" name="TextBox 26"/>
                <p:cNvSpPr txBox="1">
                  <a:spLocks noChangeArrowheads="1"/>
                </p:cNvSpPr>
                <p:nvPr/>
              </p:nvSpPr>
              <p:spPr bwMode="auto">
                <a:xfrm>
                  <a:off x="3450242" y="2150163"/>
                  <a:ext cx="1697778" cy="5419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9pPr>
                </a:lstStyle>
                <a:p>
                  <a:pPr algn="ctr"/>
                  <a:r>
                    <a:rPr lang="en-US" altLang="zh-CN" sz="1600" b="1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HTML4.0</a:t>
                  </a:r>
                  <a:endParaRPr lang="zh-CN" altLang="en-US" sz="1600" b="1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27" name="矩形 74"/>
              <p:cNvSpPr>
                <a:spLocks noChangeArrowheads="1"/>
              </p:cNvSpPr>
              <p:nvPr/>
            </p:nvSpPr>
            <p:spPr bwMode="auto">
              <a:xfrm>
                <a:off x="2439956" y="3520173"/>
                <a:ext cx="1513684" cy="3455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en-US" altLang="zh-CN" sz="1200">
                  <a:solidFill>
                    <a:srgbClr val="00B0F0"/>
                  </a:solidFill>
                </a:endParaRPr>
              </a:p>
            </p:txBody>
          </p:sp>
        </p:grpSp>
        <p:sp>
          <p:nvSpPr>
            <p:cNvPr id="25" name="矩形 115"/>
            <p:cNvSpPr>
              <a:spLocks noChangeArrowheads="1"/>
            </p:cNvSpPr>
            <p:nvPr/>
          </p:nvSpPr>
          <p:spPr bwMode="auto">
            <a:xfrm>
              <a:off x="5478031" y="2962973"/>
              <a:ext cx="1465949" cy="8308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1200" dirty="0" smtClean="0"/>
                <a:t>从</a:t>
              </a:r>
              <a:r>
                <a:rPr lang="en-US" altLang="zh-CN" sz="1200" dirty="0" smtClean="0"/>
                <a:t>HTML2.0</a:t>
              </a:r>
              <a:r>
                <a:rPr lang="zh-CN" altLang="en-US" sz="1200" dirty="0" smtClean="0"/>
                <a:t>、</a:t>
              </a:r>
              <a:r>
                <a:rPr lang="en-US" altLang="zh-CN" sz="1200" dirty="0" smtClean="0"/>
                <a:t>3.2</a:t>
              </a:r>
              <a:r>
                <a:rPr lang="zh-CN" altLang="en-US" sz="1200" dirty="0" smtClean="0"/>
                <a:t>发展到</a:t>
              </a:r>
              <a:r>
                <a:rPr lang="en-US" altLang="zh-CN" sz="1200" dirty="0" smtClean="0"/>
                <a:t>HTML4.0</a:t>
              </a:r>
            </a:p>
            <a:p>
              <a:r>
                <a:rPr lang="en-US" altLang="zh-CN" sz="1200" dirty="0" smtClean="0"/>
                <a:t>1997</a:t>
              </a:r>
              <a:r>
                <a:rPr lang="zh-CN" altLang="zh-CN" sz="1200" dirty="0"/>
                <a:t>年</a:t>
              </a:r>
              <a:r>
                <a:rPr lang="en-US" altLang="zh-CN" sz="1200" dirty="0"/>
                <a:t>12</a:t>
              </a:r>
              <a:r>
                <a:rPr lang="zh-CN" altLang="zh-CN" sz="1200" dirty="0"/>
                <a:t>月</a:t>
              </a:r>
              <a:r>
                <a:rPr lang="en-US" altLang="zh-CN" sz="1200" dirty="0" smtClean="0"/>
                <a:t>18</a:t>
              </a:r>
              <a:r>
                <a:rPr lang="zh-CN" altLang="en-US" sz="1200" dirty="0"/>
                <a:t>日</a:t>
              </a:r>
              <a:r>
                <a:rPr lang="zh-CN" altLang="en-US" sz="1200" dirty="0" smtClean="0"/>
                <a:t>成为</a:t>
              </a:r>
              <a:r>
                <a:rPr lang="en-US" altLang="zh-CN" sz="1200" dirty="0" smtClean="0"/>
                <a:t>W3C</a:t>
              </a:r>
              <a:r>
                <a:rPr lang="zh-CN" altLang="zh-CN" sz="1200" dirty="0"/>
                <a:t>推荐标准。</a:t>
              </a:r>
              <a:endParaRPr lang="zh-CN" altLang="en-US" sz="1200" dirty="0"/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4252821" y="1996509"/>
            <a:ext cx="1534571" cy="2055813"/>
            <a:chOff x="7098395" y="1984139"/>
            <a:chExt cx="1533223" cy="2055549"/>
          </a:xfrm>
        </p:grpSpPr>
        <p:grpSp>
          <p:nvGrpSpPr>
            <p:cNvPr id="40" name="组合 85"/>
            <p:cNvGrpSpPr>
              <a:grpSpLocks/>
            </p:cNvGrpSpPr>
            <p:nvPr/>
          </p:nvGrpSpPr>
          <p:grpSpPr bwMode="auto">
            <a:xfrm>
              <a:off x="7098395" y="1984139"/>
              <a:ext cx="1425062" cy="2055549"/>
              <a:chOff x="2249625" y="2470230"/>
              <a:chExt cx="1777891" cy="2564478"/>
            </a:xfrm>
          </p:grpSpPr>
          <p:grpSp>
            <p:nvGrpSpPr>
              <p:cNvPr id="42" name="组合 86"/>
              <p:cNvGrpSpPr>
                <a:grpSpLocks/>
              </p:cNvGrpSpPr>
              <p:nvPr/>
            </p:nvGrpSpPr>
            <p:grpSpPr bwMode="auto">
              <a:xfrm>
                <a:off x="2249625" y="2470230"/>
                <a:ext cx="1777891" cy="2564478"/>
                <a:chOff x="3373472" y="2060848"/>
                <a:chExt cx="1986033" cy="3290653"/>
              </a:xfrm>
            </p:grpSpPr>
            <p:sp>
              <p:nvSpPr>
                <p:cNvPr id="44" name="五边形 43"/>
                <p:cNvSpPr/>
                <p:nvPr/>
              </p:nvSpPr>
              <p:spPr>
                <a:xfrm>
                  <a:off x="3415470" y="2060848"/>
                  <a:ext cx="1943003" cy="647967"/>
                </a:xfrm>
                <a:prstGeom prst="homePlat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28575">
                  <a:solidFill>
                    <a:schemeClr val="bg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45" name="圆角矩形 44"/>
                <p:cNvSpPr/>
                <p:nvPr/>
              </p:nvSpPr>
              <p:spPr>
                <a:xfrm>
                  <a:off x="3450838" y="3191613"/>
                  <a:ext cx="1872268" cy="2159888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dirty="0"/>
                </a:p>
              </p:txBody>
            </p:sp>
            <p:grpSp>
              <p:nvGrpSpPr>
                <p:cNvPr id="46" name="组合 90"/>
                <p:cNvGrpSpPr>
                  <a:grpSpLocks/>
                </p:cNvGrpSpPr>
                <p:nvPr/>
              </p:nvGrpSpPr>
              <p:grpSpPr bwMode="auto">
                <a:xfrm>
                  <a:off x="4182816" y="2723128"/>
                  <a:ext cx="409163" cy="738055"/>
                  <a:chOff x="4252755" y="2291080"/>
                  <a:chExt cx="409163" cy="738055"/>
                </a:xfrm>
              </p:grpSpPr>
              <p:grpSp>
                <p:nvGrpSpPr>
                  <p:cNvPr id="48" name="组合 92"/>
                  <p:cNvGrpSpPr>
                    <a:grpSpLocks/>
                  </p:cNvGrpSpPr>
                  <p:nvPr/>
                </p:nvGrpSpPr>
                <p:grpSpPr bwMode="auto">
                  <a:xfrm>
                    <a:off x="4252755" y="2291080"/>
                    <a:ext cx="409163" cy="738055"/>
                    <a:chOff x="4252755" y="2291080"/>
                    <a:chExt cx="409163" cy="738055"/>
                  </a:xfrm>
                </p:grpSpPr>
                <p:sp>
                  <p:nvSpPr>
                    <p:cNvPr id="52" name="矩形 51"/>
                    <p:cNvSpPr/>
                    <p:nvPr/>
                  </p:nvSpPr>
                  <p:spPr>
                    <a:xfrm>
                      <a:off x="4409386" y="2292013"/>
                      <a:ext cx="90630" cy="416731"/>
                    </a:xfrm>
                    <a:prstGeom prst="rect">
                      <a:avLst/>
                    </a:prstGeom>
                    <a:gradFill flip="none" rotWithShape="1">
                      <a:gsLst>
                        <a:gs pos="49000">
                          <a:schemeClr val="bg1">
                            <a:lumMod val="85000"/>
                          </a:schemeClr>
                        </a:gs>
                        <a:gs pos="9000">
                          <a:schemeClr val="bg1">
                            <a:lumMod val="50000"/>
                          </a:schemeClr>
                        </a:gs>
                        <a:gs pos="9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53" name="椭圆 52"/>
                    <p:cNvSpPr/>
                    <p:nvPr/>
                  </p:nvSpPr>
                  <p:spPr>
                    <a:xfrm>
                      <a:off x="4252443" y="2619807"/>
                      <a:ext cx="408936" cy="409109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</p:grpSp>
              <p:grpSp>
                <p:nvGrpSpPr>
                  <p:cNvPr id="49" name="组合 93"/>
                  <p:cNvGrpSpPr>
                    <a:grpSpLocks/>
                  </p:cNvGrpSpPr>
                  <p:nvPr/>
                </p:nvGrpSpPr>
                <p:grpSpPr bwMode="auto">
                  <a:xfrm rot="1267204">
                    <a:off x="4309455" y="2671937"/>
                    <a:ext cx="301040" cy="301040"/>
                    <a:chOff x="3518404" y="1580443"/>
                    <a:chExt cx="1276350" cy="1276350"/>
                  </a:xfrm>
                </p:grpSpPr>
                <p:sp>
                  <p:nvSpPr>
                    <p:cNvPr id="50" name="椭圆 49"/>
                    <p:cNvSpPr/>
                    <p:nvPr/>
                  </p:nvSpPr>
                  <p:spPr bwMode="auto">
                    <a:xfrm>
                      <a:off x="3518404" y="1580443"/>
                      <a:ext cx="1276350" cy="1276350"/>
                    </a:xfrm>
                    <a:prstGeom prst="ellipse">
                      <a:avLst/>
                    </a:prstGeom>
                    <a:solidFill>
                      <a:schemeClr val="accent3">
                        <a:lumMod val="50000"/>
                      </a:schemeClr>
                    </a:solidFill>
                    <a:ln w="635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51" name="椭圆 50"/>
                    <p:cNvSpPr/>
                    <p:nvPr/>
                  </p:nvSpPr>
                  <p:spPr bwMode="auto">
                    <a:xfrm rot="20122633">
                      <a:off x="3938251" y="2549806"/>
                      <a:ext cx="768500" cy="258564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1">
                            <a:alpha val="55000"/>
                          </a:schemeClr>
                        </a:gs>
                        <a:gs pos="50000">
                          <a:schemeClr val="bg1">
                            <a:shade val="67500"/>
                            <a:satMod val="115000"/>
                            <a:alpha val="12000"/>
                          </a:schemeClr>
                        </a:gs>
                        <a:gs pos="100000">
                          <a:schemeClr val="bg1">
                            <a:shade val="100000"/>
                            <a:satMod val="115000"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</p:grpSp>
            </p:grpSp>
            <p:sp>
              <p:nvSpPr>
                <p:cNvPr id="47" name="TextBox 26"/>
                <p:cNvSpPr txBox="1">
                  <a:spLocks noChangeArrowheads="1"/>
                </p:cNvSpPr>
                <p:nvPr/>
              </p:nvSpPr>
              <p:spPr bwMode="auto">
                <a:xfrm>
                  <a:off x="3373472" y="2150163"/>
                  <a:ext cx="1909264" cy="5419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9pPr>
                </a:lstStyle>
                <a:p>
                  <a:pPr algn="ctr"/>
                  <a:r>
                    <a:rPr lang="en-US" altLang="zh-CN" sz="1600" b="1" dirty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HTML4.01</a:t>
                  </a:r>
                  <a:endParaRPr lang="zh-CN" altLang="en-US" sz="1600" b="1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43" name="矩形 87"/>
              <p:cNvSpPr>
                <a:spLocks noChangeArrowheads="1"/>
              </p:cNvSpPr>
              <p:nvPr/>
            </p:nvSpPr>
            <p:spPr bwMode="auto">
              <a:xfrm>
                <a:off x="2439956" y="3520173"/>
                <a:ext cx="1513684" cy="3455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zh-CN" altLang="zh-CN" sz="1200">
                  <a:solidFill>
                    <a:srgbClr val="00B0F0"/>
                  </a:solidFill>
                </a:endParaRPr>
              </a:p>
            </p:txBody>
          </p:sp>
        </p:grpSp>
        <p:sp>
          <p:nvSpPr>
            <p:cNvPr id="41" name="矩形 116"/>
            <p:cNvSpPr>
              <a:spLocks noChangeArrowheads="1"/>
            </p:cNvSpPr>
            <p:nvPr/>
          </p:nvSpPr>
          <p:spPr bwMode="auto">
            <a:xfrm>
              <a:off x="7105530" y="2977591"/>
              <a:ext cx="152608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1200" dirty="0"/>
                <a:t>1999</a:t>
              </a:r>
              <a:r>
                <a:rPr lang="zh-CN" altLang="zh-CN" sz="1200" dirty="0"/>
                <a:t>年</a:t>
              </a:r>
              <a:r>
                <a:rPr lang="en-US" altLang="zh-CN" sz="1200" dirty="0"/>
                <a:t>12</a:t>
              </a:r>
              <a:r>
                <a:rPr lang="zh-CN" altLang="zh-CN" sz="1200" dirty="0"/>
                <a:t>月</a:t>
              </a:r>
              <a:r>
                <a:rPr lang="en-US" altLang="zh-CN" sz="1200" dirty="0"/>
                <a:t>24</a:t>
              </a:r>
              <a:r>
                <a:rPr lang="zh-CN" altLang="zh-CN" sz="1200" dirty="0" smtClean="0"/>
                <a:t>日</a:t>
              </a:r>
              <a:r>
                <a:rPr lang="zh-CN" altLang="en-US" sz="1200" dirty="0" smtClean="0"/>
                <a:t>成为</a:t>
              </a:r>
              <a:r>
                <a:rPr lang="en-US" altLang="zh-CN" sz="1200" dirty="0" smtClean="0"/>
                <a:t>W3C</a:t>
              </a:r>
              <a:r>
                <a:rPr lang="zh-CN" altLang="zh-CN" sz="1200" dirty="0"/>
                <a:t>推荐标准。</a:t>
              </a:r>
              <a:endParaRPr lang="zh-CN" altLang="en-US" sz="1200" dirty="0"/>
            </a:p>
          </p:txBody>
        </p:sp>
      </p:grp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5849286" y="1996509"/>
            <a:ext cx="1560512" cy="2055813"/>
            <a:chOff x="7098395" y="1984139"/>
            <a:chExt cx="1559140" cy="2055549"/>
          </a:xfrm>
        </p:grpSpPr>
        <p:grpSp>
          <p:nvGrpSpPr>
            <p:cNvPr id="55" name="组合 85"/>
            <p:cNvGrpSpPr>
              <a:grpSpLocks/>
            </p:cNvGrpSpPr>
            <p:nvPr/>
          </p:nvGrpSpPr>
          <p:grpSpPr bwMode="auto">
            <a:xfrm>
              <a:off x="7098395" y="1984139"/>
              <a:ext cx="1425062" cy="2055549"/>
              <a:chOff x="2249625" y="2470230"/>
              <a:chExt cx="1777891" cy="2564478"/>
            </a:xfrm>
          </p:grpSpPr>
          <p:grpSp>
            <p:nvGrpSpPr>
              <p:cNvPr id="57" name="组合 86"/>
              <p:cNvGrpSpPr>
                <a:grpSpLocks/>
              </p:cNvGrpSpPr>
              <p:nvPr/>
            </p:nvGrpSpPr>
            <p:grpSpPr bwMode="auto">
              <a:xfrm>
                <a:off x="2249625" y="2470230"/>
                <a:ext cx="1777891" cy="2564478"/>
                <a:chOff x="3373472" y="2060848"/>
                <a:chExt cx="1986033" cy="3290653"/>
              </a:xfrm>
            </p:grpSpPr>
            <p:sp>
              <p:nvSpPr>
                <p:cNvPr id="59" name="五边形 58"/>
                <p:cNvSpPr/>
                <p:nvPr/>
              </p:nvSpPr>
              <p:spPr>
                <a:xfrm>
                  <a:off x="3415470" y="2060848"/>
                  <a:ext cx="1943003" cy="647967"/>
                </a:xfrm>
                <a:prstGeom prst="homePlat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28575">
                  <a:solidFill>
                    <a:schemeClr val="bg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60" name="圆角矩形 59"/>
                <p:cNvSpPr/>
                <p:nvPr/>
              </p:nvSpPr>
              <p:spPr>
                <a:xfrm>
                  <a:off x="3450838" y="3191613"/>
                  <a:ext cx="1872268" cy="2159888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dirty="0"/>
                </a:p>
              </p:txBody>
            </p:sp>
            <p:grpSp>
              <p:nvGrpSpPr>
                <p:cNvPr id="61" name="组合 90"/>
                <p:cNvGrpSpPr>
                  <a:grpSpLocks/>
                </p:cNvGrpSpPr>
                <p:nvPr/>
              </p:nvGrpSpPr>
              <p:grpSpPr bwMode="auto">
                <a:xfrm>
                  <a:off x="4182816" y="2723128"/>
                  <a:ext cx="409163" cy="738055"/>
                  <a:chOff x="4252755" y="2291080"/>
                  <a:chExt cx="409163" cy="738055"/>
                </a:xfrm>
              </p:grpSpPr>
              <p:grpSp>
                <p:nvGrpSpPr>
                  <p:cNvPr id="63" name="组合 92"/>
                  <p:cNvGrpSpPr>
                    <a:grpSpLocks/>
                  </p:cNvGrpSpPr>
                  <p:nvPr/>
                </p:nvGrpSpPr>
                <p:grpSpPr bwMode="auto">
                  <a:xfrm>
                    <a:off x="4252755" y="2291080"/>
                    <a:ext cx="409163" cy="738055"/>
                    <a:chOff x="4252755" y="2291080"/>
                    <a:chExt cx="409163" cy="738055"/>
                  </a:xfrm>
                </p:grpSpPr>
                <p:sp>
                  <p:nvSpPr>
                    <p:cNvPr id="67" name="矩形 66"/>
                    <p:cNvSpPr/>
                    <p:nvPr/>
                  </p:nvSpPr>
                  <p:spPr>
                    <a:xfrm>
                      <a:off x="4409386" y="2292013"/>
                      <a:ext cx="90630" cy="416731"/>
                    </a:xfrm>
                    <a:prstGeom prst="rect">
                      <a:avLst/>
                    </a:prstGeom>
                    <a:gradFill flip="none" rotWithShape="1">
                      <a:gsLst>
                        <a:gs pos="49000">
                          <a:schemeClr val="bg1">
                            <a:lumMod val="85000"/>
                          </a:schemeClr>
                        </a:gs>
                        <a:gs pos="9000">
                          <a:schemeClr val="bg1">
                            <a:lumMod val="50000"/>
                          </a:schemeClr>
                        </a:gs>
                        <a:gs pos="9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68" name="椭圆 67"/>
                    <p:cNvSpPr/>
                    <p:nvPr/>
                  </p:nvSpPr>
                  <p:spPr>
                    <a:xfrm>
                      <a:off x="4252443" y="2619807"/>
                      <a:ext cx="408936" cy="409109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</p:grpSp>
              <p:grpSp>
                <p:nvGrpSpPr>
                  <p:cNvPr id="64" name="组合 93"/>
                  <p:cNvGrpSpPr>
                    <a:grpSpLocks/>
                  </p:cNvGrpSpPr>
                  <p:nvPr/>
                </p:nvGrpSpPr>
                <p:grpSpPr bwMode="auto">
                  <a:xfrm rot="1267204">
                    <a:off x="4309455" y="2671937"/>
                    <a:ext cx="301040" cy="301040"/>
                    <a:chOff x="3518404" y="1580443"/>
                    <a:chExt cx="1276350" cy="1276350"/>
                  </a:xfrm>
                </p:grpSpPr>
                <p:sp>
                  <p:nvSpPr>
                    <p:cNvPr id="65" name="椭圆 64"/>
                    <p:cNvSpPr/>
                    <p:nvPr/>
                  </p:nvSpPr>
                  <p:spPr bwMode="auto">
                    <a:xfrm>
                      <a:off x="3518404" y="1580443"/>
                      <a:ext cx="1276350" cy="1276350"/>
                    </a:xfrm>
                    <a:prstGeom prst="ellipse">
                      <a:avLst/>
                    </a:prstGeom>
                    <a:solidFill>
                      <a:srgbClr val="FFC000"/>
                    </a:solidFill>
                    <a:ln w="635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66" name="椭圆 65"/>
                    <p:cNvSpPr/>
                    <p:nvPr/>
                  </p:nvSpPr>
                  <p:spPr bwMode="auto">
                    <a:xfrm rot="20122633">
                      <a:off x="3938251" y="2549806"/>
                      <a:ext cx="768500" cy="258564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1">
                            <a:alpha val="55000"/>
                          </a:schemeClr>
                        </a:gs>
                        <a:gs pos="50000">
                          <a:schemeClr val="bg1">
                            <a:shade val="67500"/>
                            <a:satMod val="115000"/>
                            <a:alpha val="12000"/>
                          </a:schemeClr>
                        </a:gs>
                        <a:gs pos="100000">
                          <a:schemeClr val="bg1">
                            <a:shade val="100000"/>
                            <a:satMod val="115000"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</p:grpSp>
            </p:grpSp>
            <p:sp>
              <p:nvSpPr>
                <p:cNvPr id="62" name="TextBox 26"/>
                <p:cNvSpPr txBox="1">
                  <a:spLocks noChangeArrowheads="1"/>
                </p:cNvSpPr>
                <p:nvPr/>
              </p:nvSpPr>
              <p:spPr bwMode="auto">
                <a:xfrm>
                  <a:off x="3373472" y="2150163"/>
                  <a:ext cx="1909264" cy="5419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9pPr>
                </a:lstStyle>
                <a:p>
                  <a:pPr algn="ctr"/>
                  <a:r>
                    <a:rPr lang="en-US" altLang="zh-CN" sz="1600" b="1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XTHML1.0</a:t>
                  </a:r>
                  <a:endParaRPr lang="zh-CN" altLang="en-US" sz="1600" b="1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58" name="矩形 87"/>
              <p:cNvSpPr>
                <a:spLocks noChangeArrowheads="1"/>
              </p:cNvSpPr>
              <p:nvPr/>
            </p:nvSpPr>
            <p:spPr bwMode="auto">
              <a:xfrm>
                <a:off x="2439956" y="3520173"/>
                <a:ext cx="1513684" cy="3455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zh-CN" altLang="zh-CN" sz="1200">
                  <a:solidFill>
                    <a:srgbClr val="00B0F0"/>
                  </a:solidFill>
                </a:endParaRPr>
              </a:p>
            </p:txBody>
          </p:sp>
        </p:grpSp>
        <p:sp>
          <p:nvSpPr>
            <p:cNvPr id="56" name="矩形 116"/>
            <p:cNvSpPr>
              <a:spLocks noChangeArrowheads="1"/>
            </p:cNvSpPr>
            <p:nvPr/>
          </p:nvSpPr>
          <p:spPr bwMode="auto">
            <a:xfrm>
              <a:off x="7131447" y="3107275"/>
              <a:ext cx="1526088" cy="276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200" dirty="0"/>
            </a:p>
          </p:txBody>
        </p:sp>
      </p:grpSp>
      <p:sp>
        <p:nvSpPr>
          <p:cNvPr id="69" name="TextBox 26"/>
          <p:cNvSpPr txBox="1">
            <a:spLocks noChangeArrowheads="1"/>
          </p:cNvSpPr>
          <p:nvPr/>
        </p:nvSpPr>
        <p:spPr bwMode="auto">
          <a:xfrm>
            <a:off x="1041079" y="2062038"/>
            <a:ext cx="121715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/>
            <a:r>
              <a:rPr lang="en-US" altLang="zh-CN" sz="16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HTML1.0</a:t>
            </a:r>
            <a:endParaRPr lang="zh-CN" altLang="en-US" sz="16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矩形 116"/>
          <p:cNvSpPr>
            <a:spLocks noChangeArrowheads="1"/>
          </p:cNvSpPr>
          <p:nvPr/>
        </p:nvSpPr>
        <p:spPr bwMode="auto">
          <a:xfrm>
            <a:off x="5871487" y="2986849"/>
            <a:ext cx="1469678" cy="461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200" dirty="0" smtClean="0"/>
              <a:t>2000</a:t>
            </a:r>
            <a:r>
              <a:rPr lang="zh-CN" altLang="zh-CN" sz="1200" dirty="0" smtClean="0"/>
              <a:t>年</a:t>
            </a:r>
            <a:r>
              <a:rPr lang="en-US" altLang="zh-CN" sz="1200" dirty="0"/>
              <a:t>1</a:t>
            </a:r>
            <a:r>
              <a:rPr lang="zh-CN" altLang="zh-CN" sz="1200" dirty="0" smtClean="0"/>
              <a:t>月</a:t>
            </a:r>
            <a:r>
              <a:rPr lang="en-US" altLang="zh-CN" sz="1200" dirty="0" smtClean="0"/>
              <a:t>26</a:t>
            </a:r>
            <a:r>
              <a:rPr lang="zh-CN" altLang="zh-CN" sz="1200" dirty="0" smtClean="0"/>
              <a:t>日</a:t>
            </a:r>
            <a:r>
              <a:rPr lang="zh-CN" altLang="en-US" sz="1200" dirty="0" smtClean="0"/>
              <a:t>成为</a:t>
            </a:r>
            <a:r>
              <a:rPr lang="en-US" altLang="zh-CN" sz="1200" dirty="0" smtClean="0"/>
              <a:t>W3C</a:t>
            </a:r>
            <a:r>
              <a:rPr lang="zh-CN" altLang="zh-CN" sz="1200" dirty="0"/>
              <a:t>推荐标准。</a:t>
            </a:r>
            <a:endParaRPr lang="zh-CN" altLang="en-US" sz="1200" dirty="0"/>
          </a:p>
        </p:txBody>
      </p:sp>
      <p:grpSp>
        <p:nvGrpSpPr>
          <p:cNvPr id="71" name="组合 70"/>
          <p:cNvGrpSpPr>
            <a:grpSpLocks/>
          </p:cNvGrpSpPr>
          <p:nvPr/>
        </p:nvGrpSpPr>
        <p:grpSpPr bwMode="auto">
          <a:xfrm>
            <a:off x="7466361" y="2006239"/>
            <a:ext cx="1560516" cy="2055813"/>
            <a:chOff x="7098391" y="1984139"/>
            <a:chExt cx="1559144" cy="2055549"/>
          </a:xfrm>
        </p:grpSpPr>
        <p:grpSp>
          <p:nvGrpSpPr>
            <p:cNvPr id="72" name="组合 85"/>
            <p:cNvGrpSpPr>
              <a:grpSpLocks/>
            </p:cNvGrpSpPr>
            <p:nvPr/>
          </p:nvGrpSpPr>
          <p:grpSpPr bwMode="auto">
            <a:xfrm>
              <a:off x="7098391" y="1984139"/>
              <a:ext cx="1449403" cy="2055549"/>
              <a:chOff x="2249621" y="2470230"/>
              <a:chExt cx="1808260" cy="2564478"/>
            </a:xfrm>
          </p:grpSpPr>
          <p:grpSp>
            <p:nvGrpSpPr>
              <p:cNvPr id="74" name="组合 86"/>
              <p:cNvGrpSpPr>
                <a:grpSpLocks/>
              </p:cNvGrpSpPr>
              <p:nvPr/>
            </p:nvGrpSpPr>
            <p:grpSpPr bwMode="auto">
              <a:xfrm>
                <a:off x="2249621" y="2470230"/>
                <a:ext cx="1808260" cy="2564478"/>
                <a:chOff x="3373472" y="2060848"/>
                <a:chExt cx="2019959" cy="3290653"/>
              </a:xfrm>
            </p:grpSpPr>
            <p:sp>
              <p:nvSpPr>
                <p:cNvPr id="76" name="五边形 75"/>
                <p:cNvSpPr/>
                <p:nvPr/>
              </p:nvSpPr>
              <p:spPr>
                <a:xfrm>
                  <a:off x="3415470" y="2060848"/>
                  <a:ext cx="1943003" cy="647967"/>
                </a:xfrm>
                <a:prstGeom prst="homePlat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28575">
                  <a:solidFill>
                    <a:schemeClr val="bg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77" name="圆角矩形 76"/>
                <p:cNvSpPr/>
                <p:nvPr/>
              </p:nvSpPr>
              <p:spPr>
                <a:xfrm>
                  <a:off x="3405688" y="3191613"/>
                  <a:ext cx="1987743" cy="2159888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dirty="0"/>
                </a:p>
              </p:txBody>
            </p:sp>
            <p:grpSp>
              <p:nvGrpSpPr>
                <p:cNvPr id="78" name="组合 90"/>
                <p:cNvGrpSpPr>
                  <a:grpSpLocks/>
                </p:cNvGrpSpPr>
                <p:nvPr/>
              </p:nvGrpSpPr>
              <p:grpSpPr bwMode="auto">
                <a:xfrm>
                  <a:off x="4191534" y="2724061"/>
                  <a:ext cx="408936" cy="736903"/>
                  <a:chOff x="4261473" y="2292013"/>
                  <a:chExt cx="408936" cy="736903"/>
                </a:xfrm>
              </p:grpSpPr>
              <p:grpSp>
                <p:nvGrpSpPr>
                  <p:cNvPr id="80" name="组合 92"/>
                  <p:cNvGrpSpPr>
                    <a:grpSpLocks/>
                  </p:cNvGrpSpPr>
                  <p:nvPr/>
                </p:nvGrpSpPr>
                <p:grpSpPr bwMode="auto">
                  <a:xfrm>
                    <a:off x="4261473" y="2292013"/>
                    <a:ext cx="408936" cy="736903"/>
                    <a:chOff x="4261473" y="2292013"/>
                    <a:chExt cx="408936" cy="736903"/>
                  </a:xfrm>
                </p:grpSpPr>
                <p:sp>
                  <p:nvSpPr>
                    <p:cNvPr id="84" name="矩形 83"/>
                    <p:cNvSpPr/>
                    <p:nvPr/>
                  </p:nvSpPr>
                  <p:spPr>
                    <a:xfrm>
                      <a:off x="4409386" y="2292013"/>
                      <a:ext cx="90630" cy="416731"/>
                    </a:xfrm>
                    <a:prstGeom prst="rect">
                      <a:avLst/>
                    </a:prstGeom>
                    <a:gradFill flip="none" rotWithShape="1">
                      <a:gsLst>
                        <a:gs pos="49000">
                          <a:schemeClr val="bg1">
                            <a:lumMod val="85000"/>
                          </a:schemeClr>
                        </a:gs>
                        <a:gs pos="9000">
                          <a:schemeClr val="bg1">
                            <a:lumMod val="50000"/>
                          </a:schemeClr>
                        </a:gs>
                        <a:gs pos="9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85" name="椭圆 84"/>
                    <p:cNvSpPr/>
                    <p:nvPr/>
                  </p:nvSpPr>
                  <p:spPr>
                    <a:xfrm>
                      <a:off x="4261473" y="2619807"/>
                      <a:ext cx="408936" cy="409109"/>
                    </a:xfrm>
                    <a:prstGeom prst="ellipse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endParaRPr lang="zh-CN" altLang="en-US"/>
                    </a:p>
                  </p:txBody>
                </p:sp>
              </p:grpSp>
              <p:grpSp>
                <p:nvGrpSpPr>
                  <p:cNvPr id="81" name="组合 93"/>
                  <p:cNvGrpSpPr>
                    <a:grpSpLocks/>
                  </p:cNvGrpSpPr>
                  <p:nvPr/>
                </p:nvGrpSpPr>
                <p:grpSpPr bwMode="auto">
                  <a:xfrm rot="1267204">
                    <a:off x="4318673" y="2671486"/>
                    <a:ext cx="301042" cy="301044"/>
                    <a:chOff x="3554144" y="1564584"/>
                    <a:chExt cx="1276345" cy="1276374"/>
                  </a:xfrm>
                </p:grpSpPr>
                <p:sp>
                  <p:nvSpPr>
                    <p:cNvPr id="82" name="椭圆 81"/>
                    <p:cNvSpPr/>
                    <p:nvPr/>
                  </p:nvSpPr>
                  <p:spPr bwMode="auto">
                    <a:xfrm>
                      <a:off x="3554144" y="1564584"/>
                      <a:ext cx="1276345" cy="1276374"/>
                    </a:xfrm>
                    <a:prstGeom prst="ellipse">
                      <a:avLst/>
                    </a:prstGeom>
                    <a:solidFill>
                      <a:srgbClr val="FFC000"/>
                    </a:solidFill>
                    <a:ln w="6350">
                      <a:solidFill>
                        <a:schemeClr val="accent3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  <p:sp>
                  <p:nvSpPr>
                    <p:cNvPr id="83" name="椭圆 82"/>
                    <p:cNvSpPr/>
                    <p:nvPr/>
                  </p:nvSpPr>
                  <p:spPr bwMode="auto">
                    <a:xfrm rot="20122633">
                      <a:off x="3938251" y="2549806"/>
                      <a:ext cx="768500" cy="258564"/>
                    </a:xfrm>
                    <a:prstGeom prst="ellipse">
                      <a:avLst/>
                    </a:prstGeom>
                    <a:gradFill flip="none" rotWithShape="1">
                      <a:gsLst>
                        <a:gs pos="0">
                          <a:schemeClr val="bg1">
                            <a:alpha val="55000"/>
                          </a:schemeClr>
                        </a:gs>
                        <a:gs pos="50000">
                          <a:schemeClr val="bg1">
                            <a:shade val="67500"/>
                            <a:satMod val="115000"/>
                            <a:alpha val="12000"/>
                          </a:schemeClr>
                        </a:gs>
                        <a:gs pos="100000">
                          <a:schemeClr val="bg1">
                            <a:shade val="100000"/>
                            <a:satMod val="115000"/>
                            <a:alpha val="0"/>
                          </a:schemeClr>
                        </a:gs>
                      </a:gsLst>
                      <a:path path="shape">
                        <a:fillToRect l="50000" t="50000" r="50000" b="50000"/>
                      </a:path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zh-CN" altLang="en-US"/>
                    </a:p>
                  </p:txBody>
                </p:sp>
              </p:grpSp>
            </p:grpSp>
            <p:sp>
              <p:nvSpPr>
                <p:cNvPr id="79" name="TextBox 26"/>
                <p:cNvSpPr txBox="1">
                  <a:spLocks noChangeArrowheads="1"/>
                </p:cNvSpPr>
                <p:nvPr/>
              </p:nvSpPr>
              <p:spPr bwMode="auto">
                <a:xfrm>
                  <a:off x="3373472" y="2150163"/>
                  <a:ext cx="1909264" cy="54197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charset="0"/>
                      <a:ea typeface="宋体" charset="-122"/>
                    </a:defRPr>
                  </a:lvl9pPr>
                </a:lstStyle>
                <a:p>
                  <a:pPr algn="ctr"/>
                  <a:r>
                    <a:rPr lang="en-US" altLang="zh-CN" sz="1600" b="1" dirty="0" smtClean="0">
                      <a:solidFill>
                        <a:schemeClr val="bg1"/>
                      </a:solidFill>
                      <a:latin typeface="微软雅黑" pitchFamily="34" charset="-122"/>
                      <a:ea typeface="微软雅黑" pitchFamily="34" charset="-122"/>
                    </a:rPr>
                    <a:t>XTHML1.1</a:t>
                  </a:r>
                  <a:endParaRPr lang="zh-CN" altLang="en-US" sz="1600" b="1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sp>
            <p:nvSpPr>
              <p:cNvPr id="75" name="矩形 87"/>
              <p:cNvSpPr>
                <a:spLocks noChangeArrowheads="1"/>
              </p:cNvSpPr>
              <p:nvPr/>
            </p:nvSpPr>
            <p:spPr bwMode="auto">
              <a:xfrm>
                <a:off x="2439956" y="3520173"/>
                <a:ext cx="1513684" cy="3455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endParaRPr lang="zh-CN" altLang="zh-CN" sz="1200">
                  <a:solidFill>
                    <a:srgbClr val="00B0F0"/>
                  </a:solidFill>
                </a:endParaRPr>
              </a:p>
            </p:txBody>
          </p:sp>
        </p:grpSp>
        <p:sp>
          <p:nvSpPr>
            <p:cNvPr id="73" name="矩形 116"/>
            <p:cNvSpPr>
              <a:spLocks noChangeArrowheads="1"/>
            </p:cNvSpPr>
            <p:nvPr/>
          </p:nvSpPr>
          <p:spPr bwMode="auto">
            <a:xfrm>
              <a:off x="7131447" y="3107275"/>
              <a:ext cx="1526088" cy="276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endParaRPr lang="zh-CN" altLang="en-US" sz="1200" dirty="0"/>
            </a:p>
          </p:txBody>
        </p:sp>
      </p:grpSp>
      <p:sp>
        <p:nvSpPr>
          <p:cNvPr id="86" name="矩形 116"/>
          <p:cNvSpPr>
            <a:spLocks noChangeArrowheads="1"/>
          </p:cNvSpPr>
          <p:nvPr/>
        </p:nvSpPr>
        <p:spPr bwMode="auto">
          <a:xfrm>
            <a:off x="7450587" y="2990094"/>
            <a:ext cx="15447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1200" dirty="0"/>
              <a:t>XHTML1.1</a:t>
            </a:r>
            <a:r>
              <a:rPr lang="zh-CN" altLang="en-US" sz="1200" dirty="0"/>
              <a:t>为</a:t>
            </a:r>
            <a:r>
              <a:rPr lang="en-US" altLang="zh-CN" sz="1200" dirty="0"/>
              <a:t>XHTML</a:t>
            </a:r>
            <a:r>
              <a:rPr lang="zh-CN" altLang="en-US" sz="1200" dirty="0"/>
              <a:t>最后的独立标准，</a:t>
            </a:r>
            <a:r>
              <a:rPr lang="en-US" altLang="zh-CN" sz="1200" dirty="0"/>
              <a:t>2.0</a:t>
            </a:r>
            <a:r>
              <a:rPr lang="zh-CN" altLang="en-US" sz="1200" dirty="0"/>
              <a:t>止于草案</a:t>
            </a:r>
            <a:r>
              <a:rPr lang="zh-CN" altLang="en-US" sz="1200" dirty="0" smtClean="0"/>
              <a:t>阶段</a:t>
            </a:r>
            <a:r>
              <a:rPr lang="zh-CN" altLang="en-US" sz="1200" dirty="0"/>
              <a:t>。</a:t>
            </a:r>
          </a:p>
        </p:txBody>
      </p:sp>
      <p:grpSp>
        <p:nvGrpSpPr>
          <p:cNvPr id="87" name="组合 86"/>
          <p:cNvGrpSpPr>
            <a:grpSpLocks/>
          </p:cNvGrpSpPr>
          <p:nvPr/>
        </p:nvGrpSpPr>
        <p:grpSpPr bwMode="auto">
          <a:xfrm>
            <a:off x="9110936" y="1970568"/>
            <a:ext cx="1955800" cy="2101052"/>
            <a:chOff x="513311" y="4259368"/>
            <a:chExt cx="1955286" cy="2100681"/>
          </a:xfrm>
        </p:grpSpPr>
        <p:grpSp>
          <p:nvGrpSpPr>
            <p:cNvPr id="88" name="组合 120"/>
            <p:cNvGrpSpPr>
              <a:grpSpLocks/>
            </p:cNvGrpSpPr>
            <p:nvPr/>
          </p:nvGrpSpPr>
          <p:grpSpPr bwMode="auto">
            <a:xfrm>
              <a:off x="513311" y="4259368"/>
              <a:ext cx="1955286" cy="2100681"/>
              <a:chOff x="513311" y="4259368"/>
              <a:chExt cx="1955286" cy="2100681"/>
            </a:xfrm>
          </p:grpSpPr>
          <p:grpSp>
            <p:nvGrpSpPr>
              <p:cNvPr id="90" name="组合 98"/>
              <p:cNvGrpSpPr>
                <a:grpSpLocks/>
              </p:cNvGrpSpPr>
              <p:nvPr/>
            </p:nvGrpSpPr>
            <p:grpSpPr bwMode="auto">
              <a:xfrm>
                <a:off x="513311" y="4259368"/>
                <a:ext cx="1955286" cy="2100681"/>
                <a:chOff x="6080924" y="1865978"/>
                <a:chExt cx="1944216" cy="4505611"/>
              </a:xfrm>
            </p:grpSpPr>
            <p:sp>
              <p:nvSpPr>
                <p:cNvPr id="92" name="五边形 91"/>
                <p:cNvSpPr/>
                <p:nvPr/>
              </p:nvSpPr>
              <p:spPr>
                <a:xfrm>
                  <a:off x="6080924" y="1865978"/>
                  <a:ext cx="1944216" cy="970526"/>
                </a:xfrm>
                <a:prstGeom prst="homePlate">
                  <a:avLst/>
                </a:prstGeom>
                <a:solidFill>
                  <a:srgbClr val="00B0F0"/>
                </a:solidFill>
                <a:ln w="28575">
                  <a:solidFill>
                    <a:schemeClr val="bg1"/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/>
                </a:p>
              </p:txBody>
            </p:sp>
            <p:sp>
              <p:nvSpPr>
                <p:cNvPr id="93" name="圆角矩形 92"/>
                <p:cNvSpPr/>
                <p:nvPr/>
              </p:nvSpPr>
              <p:spPr>
                <a:xfrm>
                  <a:off x="6097880" y="3437977"/>
                  <a:ext cx="1871624" cy="2933612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dirty="0"/>
                </a:p>
              </p:txBody>
            </p:sp>
            <p:sp>
              <p:nvSpPr>
                <p:cNvPr id="94" name="椭圆 93"/>
                <p:cNvSpPr/>
                <p:nvPr/>
              </p:nvSpPr>
              <p:spPr bwMode="auto">
                <a:xfrm rot="2179789">
                  <a:off x="6892022" y="3195614"/>
                  <a:ext cx="162544" cy="13957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alpha val="0"/>
                      </a:schemeClr>
                    </a:gs>
                    <a:gs pos="16000">
                      <a:schemeClr val="bg1">
                        <a:alpha val="51000"/>
                      </a:schemeClr>
                    </a:gs>
                    <a:gs pos="30000">
                      <a:schemeClr val="bg1">
                        <a:alpha val="0"/>
                      </a:schemeClr>
                    </a:gs>
                  </a:gsLst>
                  <a:lin ang="270000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/>
                </a:p>
              </p:txBody>
            </p:sp>
          </p:grpSp>
          <p:sp>
            <p:nvSpPr>
              <p:cNvPr id="91" name="TextBox 26"/>
              <p:cNvSpPr txBox="1">
                <a:spLocks noChangeArrowheads="1"/>
              </p:cNvSpPr>
              <p:nvPr/>
            </p:nvSpPr>
            <p:spPr bwMode="auto">
              <a:xfrm>
                <a:off x="845518" y="4343782"/>
                <a:ext cx="1218227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algn="ctr"/>
                <a:r>
                  <a:rPr lang="en-US" altLang="zh-CN" sz="1600" b="1" dirty="0">
                    <a:solidFill>
                      <a:schemeClr val="bg1"/>
                    </a:solidFill>
                    <a:latin typeface="微软雅黑" pitchFamily="34" charset="-122"/>
                    <a:ea typeface="微软雅黑" pitchFamily="34" charset="-122"/>
                  </a:rPr>
                  <a:t>HTML 5</a:t>
                </a:r>
                <a:endParaRPr lang="zh-CN" altLang="en-US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89" name="矩形 118"/>
            <p:cNvSpPr>
              <a:spLocks noChangeArrowheads="1"/>
            </p:cNvSpPr>
            <p:nvPr/>
          </p:nvSpPr>
          <p:spPr bwMode="auto">
            <a:xfrm>
              <a:off x="684195" y="5289527"/>
              <a:ext cx="1626660" cy="1015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1200" dirty="0">
                  <a:solidFill>
                    <a:srgbClr val="00B0F0"/>
                  </a:solidFill>
                </a:rPr>
                <a:t>2014</a:t>
              </a:r>
              <a:r>
                <a:rPr lang="zh-CN" altLang="en-US" sz="1200" dirty="0">
                  <a:solidFill>
                    <a:srgbClr val="00B0F0"/>
                  </a:solidFill>
                </a:rPr>
                <a:t>年</a:t>
              </a:r>
              <a:r>
                <a:rPr lang="en-US" altLang="zh-CN" sz="1200" dirty="0">
                  <a:solidFill>
                    <a:srgbClr val="00B0F0"/>
                  </a:solidFill>
                </a:rPr>
                <a:t>10</a:t>
              </a:r>
              <a:r>
                <a:rPr lang="zh-CN" altLang="en-US" sz="1200" dirty="0">
                  <a:solidFill>
                    <a:srgbClr val="00B0F0"/>
                  </a:solidFill>
                </a:rPr>
                <a:t>月底，</a:t>
              </a:r>
              <a:r>
                <a:rPr lang="en-US" altLang="zh-CN" sz="1200" dirty="0">
                  <a:solidFill>
                    <a:srgbClr val="00B0F0"/>
                  </a:solidFill>
                </a:rPr>
                <a:t>W3C</a:t>
              </a:r>
              <a:r>
                <a:rPr lang="zh-CN" altLang="en-US" sz="1200" dirty="0">
                  <a:solidFill>
                    <a:srgbClr val="00B0F0"/>
                  </a:solidFill>
                </a:rPr>
                <a:t>宣布</a:t>
              </a:r>
              <a:r>
                <a:rPr lang="en-US" altLang="zh-CN" sz="1200" dirty="0">
                  <a:solidFill>
                    <a:srgbClr val="00B0F0"/>
                  </a:solidFill>
                </a:rPr>
                <a:t>HTML5</a:t>
              </a:r>
              <a:r>
                <a:rPr lang="zh-CN" altLang="en-US" sz="1200" dirty="0">
                  <a:solidFill>
                    <a:srgbClr val="00B0F0"/>
                  </a:solidFill>
                </a:rPr>
                <a:t>正式定稿，网页进入了</a:t>
              </a:r>
              <a:r>
                <a:rPr lang="en-US" altLang="zh-CN" sz="1200" dirty="0">
                  <a:solidFill>
                    <a:srgbClr val="00B0F0"/>
                  </a:solidFill>
                </a:rPr>
                <a:t>HTML5</a:t>
              </a:r>
              <a:r>
                <a:rPr lang="zh-CN" altLang="en-US" sz="1200" dirty="0">
                  <a:solidFill>
                    <a:srgbClr val="00B0F0"/>
                  </a:solidFill>
                </a:rPr>
                <a:t>开发的新时代。</a:t>
              </a:r>
            </a:p>
          </p:txBody>
        </p:sp>
      </p:grpSp>
      <p:sp>
        <p:nvSpPr>
          <p:cNvPr id="95" name="矩形 94"/>
          <p:cNvSpPr/>
          <p:nvPr/>
        </p:nvSpPr>
        <p:spPr bwMode="auto">
          <a:xfrm>
            <a:off x="10021869" y="2422890"/>
            <a:ext cx="65088" cy="260350"/>
          </a:xfrm>
          <a:prstGeom prst="rect">
            <a:avLst/>
          </a:prstGeom>
          <a:gradFill flip="none" rotWithShape="1">
            <a:gsLst>
              <a:gs pos="49000">
                <a:schemeClr val="bg1">
                  <a:lumMod val="85000"/>
                </a:schemeClr>
              </a:gs>
              <a:gs pos="9000">
                <a:schemeClr val="bg1">
                  <a:lumMod val="50000"/>
                </a:schemeClr>
              </a:gs>
              <a:gs pos="98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7" name="椭圆 96"/>
          <p:cNvSpPr/>
          <p:nvPr/>
        </p:nvSpPr>
        <p:spPr bwMode="auto">
          <a:xfrm>
            <a:off x="9916247" y="2602651"/>
            <a:ext cx="293687" cy="25558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8" name="椭圆 97"/>
          <p:cNvSpPr/>
          <p:nvPr/>
        </p:nvSpPr>
        <p:spPr bwMode="auto">
          <a:xfrm rot="1267204">
            <a:off x="9956606" y="2632501"/>
            <a:ext cx="216198" cy="188073"/>
          </a:xfrm>
          <a:prstGeom prst="ellipse">
            <a:avLst/>
          </a:prstGeom>
          <a:solidFill>
            <a:srgbClr val="00B0F0"/>
          </a:solidFill>
          <a:ln w="635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901068" y="4460053"/>
            <a:ext cx="9741254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XHTML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（可扩展超文本标记语言），表现方式与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类似，不过语法上更加严格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70279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148" grpId="0"/>
      <p:bldP spid="10" grpId="0" animBg="1"/>
      <p:bldP spid="69" grpId="0"/>
      <p:bldP spid="70" grpId="0"/>
      <p:bldP spid="86" grpId="0"/>
      <p:bldP spid="95" grpId="0" animBg="1"/>
      <p:bldP spid="97" grpId="0" animBg="1"/>
      <p:bldP spid="98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形状&#10;&#10;低可信度描述已自动生成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3457575" y="2722245"/>
            <a:ext cx="1428115" cy="1412875"/>
            <a:chOff x="5770091" y="1130928"/>
            <a:chExt cx="1837018" cy="1816598"/>
          </a:xfrm>
        </p:grpSpPr>
        <p:sp>
          <p:nvSpPr>
            <p:cNvPr id="14" name="椭圆 13"/>
            <p:cNvSpPr/>
            <p:nvPr/>
          </p:nvSpPr>
          <p:spPr>
            <a:xfrm>
              <a:off x="5770091" y="1130928"/>
              <a:ext cx="1816598" cy="1816598"/>
            </a:xfrm>
            <a:prstGeom prst="ellipse">
              <a:avLst/>
            </a:prstGeom>
            <a:gradFill>
              <a:gsLst>
                <a:gs pos="100000">
                  <a:srgbClr val="0D46EC"/>
                </a:gs>
                <a:gs pos="35000">
                  <a:srgbClr val="00B0F0"/>
                </a:gs>
              </a:gsLst>
              <a:lin ang="3600000" scaled="0"/>
            </a:gradFill>
            <a:ln w="12700" cap="flat" cmpd="sng" algn="ctr">
              <a:noFill/>
              <a:prstDash val="solid"/>
              <a:miter lim="800000"/>
            </a:ln>
            <a:effectLst>
              <a:outerShdw blurRad="762000" sx="95000" sy="95000" algn="ctr" rotWithShape="0">
                <a:prstClr val="black">
                  <a:alpha val="15000"/>
                </a:prstClr>
              </a:outerShdw>
            </a:effectLst>
          </p:spPr>
          <p:txBody>
            <a:bodyPr rtlCol="0" anchor="ctr"/>
            <a:lstStyle/>
            <a:p>
              <a:pPr algn="ctr"/>
              <a:endParaRPr lang="zh-CN" altLang="en-US" sz="8000" kern="0" dirty="0">
                <a:solidFill>
                  <a:schemeClr val="bg1"/>
                </a:solidFill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790511" y="1428078"/>
              <a:ext cx="1816598" cy="1304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b="1" kern="0" dirty="0">
                  <a:solidFill>
                    <a:schemeClr val="bg1"/>
                  </a:solidFill>
                  <a:latin typeface="微软雅黑"/>
                  <a:ea typeface="微软雅黑"/>
                  <a:sym typeface="微软雅黑"/>
                </a:rPr>
                <a:t>2</a:t>
              </a:r>
              <a:endParaRPr kumimoji="0" lang="en-US" altLang="zh-CN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103778" y="3013456"/>
            <a:ext cx="53437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4400" b="1" dirty="0" smtClean="0">
                <a:solidFill>
                  <a:schemeClr val="bg1"/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语法规范</a:t>
            </a:r>
            <a:endParaRPr lang="en-US" altLang="zh-CN" sz="4400" b="1" dirty="0">
              <a:solidFill>
                <a:schemeClr val="bg1"/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04826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语法规范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  <a:p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60"/>
            <a:ext cx="10620983" cy="19292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文档是纯文本文件，由文字和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组成。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由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尖括号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包围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关键词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组成，例如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&lt;html&gt;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只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改变网页的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显示方式，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本身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并不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会显示在页面中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(1)  HTML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标记的分类</a:t>
            </a:r>
            <a:endParaRPr lang="en-US" altLang="zh-CN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双标记：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成对出现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，例如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&lt;html&gt;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内容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&lt;/html&gt;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单标记：</a:t>
            </a:r>
            <a:r>
              <a:rPr lang="zh-CN" altLang="en-US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单独出现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，例如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，在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XHTML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中是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/&gt;</a:t>
            </a:r>
          </a:p>
        </p:txBody>
      </p:sp>
    </p:spTree>
    <p:extLst>
      <p:ext uri="{BB962C8B-B14F-4D97-AF65-F5344CB8AC3E}">
        <p14:creationId xmlns:p14="http://schemas.microsoft.com/office/powerpoint/2010/main" val="23356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语法规范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  <a:p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60"/>
            <a:ext cx="10620983" cy="54117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(2</a:t>
            </a:r>
            <a:r>
              <a:rPr lang="en-US" altLang="zh-CN" sz="2000" dirty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)  </a:t>
            </a: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标记的属性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语法：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标记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属性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1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="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属性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值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1"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属性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2="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属性值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2" … 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例如：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hr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color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=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red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width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=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50%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align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=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left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"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&gt;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注意：属性之间不分先后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顺序，以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空格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分开，属性值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加上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英文双引号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(3)  HTML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的注释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语法：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&lt;!--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注释文字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--&gt;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如果需要在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HTML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文档中添加一些便于阅读和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理解，但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又不需要显示在页面中的注释文字，就需要使用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注释。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2054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47650" y="247015"/>
            <a:ext cx="523240" cy="523240"/>
            <a:chOff x="5010150" y="1675396"/>
            <a:chExt cx="3228975" cy="3228975"/>
          </a:xfrm>
        </p:grpSpPr>
        <p:sp>
          <p:nvSpPr>
            <p:cNvPr id="5" name="矩形: 对角圆角 4"/>
            <p:cNvSpPr/>
            <p:nvPr/>
          </p:nvSpPr>
          <p:spPr>
            <a:xfrm>
              <a:off x="5010150" y="1675396"/>
              <a:ext cx="3228975" cy="3228975"/>
            </a:xfrm>
            <a:prstGeom prst="round2DiagRect">
              <a:avLst>
                <a:gd name="adj1" fmla="val 34872"/>
                <a:gd name="adj2" fmla="val 0"/>
              </a:avLst>
            </a:prstGeom>
            <a:solidFill>
              <a:srgbClr val="1267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5494030" y="2159276"/>
              <a:ext cx="2261215" cy="226121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5885359" y="2550605"/>
              <a:ext cx="1478557" cy="14785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sym typeface="微软雅黑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770890" y="237469"/>
            <a:ext cx="109897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HTML</a:t>
            </a:r>
            <a:r>
              <a:rPr lang="zh-CN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Microsoft YaHei Bold" panose="020B0703020204020201" charset="-122"/>
                <a:sym typeface="微软雅黑"/>
              </a:rPr>
              <a:t>语法规范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  <a:p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cs typeface="Microsoft YaHei Bold" panose="020B0703020204020201" charset="-122"/>
              <a:sym typeface="微软雅黑"/>
            </a:endParaRPr>
          </a:p>
        </p:txBody>
      </p:sp>
      <p:sp>
        <p:nvSpPr>
          <p:cNvPr id="32" name="Rectangle 3"/>
          <p:cNvSpPr txBox="1">
            <a:spLocks noChangeArrowheads="1"/>
          </p:cNvSpPr>
          <p:nvPr/>
        </p:nvSpPr>
        <p:spPr>
          <a:xfrm>
            <a:off x="838200" y="1118760"/>
            <a:ext cx="10620983" cy="48929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(4)  HTML</a:t>
            </a:r>
            <a:r>
              <a:rPr lang="zh-CN" altLang="en-US" sz="2000" dirty="0" smtClean="0">
                <a:solidFill>
                  <a:srgbClr val="00B0F0"/>
                </a:solidFill>
                <a:latin typeface="微软雅黑"/>
                <a:ea typeface="微软雅黑"/>
                <a:sym typeface="微软雅黑"/>
              </a:rPr>
              <a:t>标记的关系</a:t>
            </a:r>
            <a:endParaRPr lang="zh-CN" altLang="en-US" sz="2000" dirty="0">
              <a:solidFill>
                <a:srgbClr val="00B0F0"/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嵌套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关系（包含关系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）：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body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包含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h1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p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并列关系（兄弟关系）：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 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h1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和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p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/>
              </a:rPr>
              <a:t>是并列关系</a:t>
            </a: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4400" y="1763949"/>
            <a:ext cx="5473430" cy="15850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&lt;body&gt;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&lt;h1&gt;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一级标题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&lt;/h1&gt;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   &lt;p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&gt;</a:t>
            </a: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段落内容</a:t>
            </a:r>
            <a:r>
              <a:rPr lang="en-US" altLang="zh-CN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&lt;/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p&gt;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&lt;/body&gt; 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170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1309</Words>
  <Application>Microsoft Office PowerPoint</Application>
  <PresentationFormat>自定义</PresentationFormat>
  <Paragraphs>201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Arial</vt:lpstr>
      <vt:lpstr>宋体</vt:lpstr>
      <vt:lpstr>等线</vt:lpstr>
      <vt:lpstr>思源宋体 CN</vt:lpstr>
      <vt:lpstr>Microsoft YaHei UI</vt:lpstr>
      <vt:lpstr>Microsoft YaHei Bold</vt:lpstr>
      <vt:lpstr>微软雅黑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A2125</dc:creator>
  <cp:lastModifiedBy>Chun</cp:lastModifiedBy>
  <cp:revision>302</cp:revision>
  <dcterms:created xsi:type="dcterms:W3CDTF">2022-08-12T06:26:30Z</dcterms:created>
  <dcterms:modified xsi:type="dcterms:W3CDTF">2022-11-08T01:33:59Z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2052-3.8.1.6116</vt:lpwstr>
  </property>
</Properties>
</file>

<file path=docProps/thumbnail.jpeg>
</file>